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9" r:id="rId2"/>
    <p:sldId id="287" r:id="rId3"/>
    <p:sldId id="306" r:id="rId4"/>
    <p:sldId id="286" r:id="rId5"/>
    <p:sldId id="281" r:id="rId6"/>
    <p:sldId id="291" r:id="rId7"/>
    <p:sldId id="294" r:id="rId8"/>
    <p:sldId id="295" r:id="rId9"/>
    <p:sldId id="265" r:id="rId10"/>
    <p:sldId id="314" r:id="rId11"/>
    <p:sldId id="266" r:id="rId12"/>
    <p:sldId id="316" r:id="rId13"/>
    <p:sldId id="301" r:id="rId14"/>
    <p:sldId id="303" r:id="rId15"/>
    <p:sldId id="304" r:id="rId16"/>
    <p:sldId id="319" r:id="rId17"/>
    <p:sldId id="323" r:id="rId18"/>
    <p:sldId id="317" r:id="rId19"/>
    <p:sldId id="299" r:id="rId20"/>
    <p:sldId id="276" r:id="rId21"/>
    <p:sldId id="29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temp\Bridget\A0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temp\Bridget\A0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temp\Bridget\Water%20Mission%20GW%20monitoring%20data%20-%20Nov%202019\SatWater%20Projects%20Report%20-%2008%20November%202019_water%20levels_Review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temp\Bridget\Water%20Mission%20GW%20monitoring%20data%20-%20Nov%202019\SatWater%20Projects%20Report%20-%2008%20November%202019_water%20levels_Review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Groundwater</a:t>
            </a:r>
            <a:r>
              <a:rPr lang="en-US" baseline="0"/>
              <a:t> level in m below ground level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WL!$A$1:$A$48</c:f>
              <c:numCache>
                <c:formatCode>[$-409]mmmmm\-yy;@</c:formatCode>
                <c:ptCount val="48"/>
                <c:pt idx="0">
                  <c:v>31079</c:v>
                </c:pt>
                <c:pt idx="1">
                  <c:v>31138</c:v>
                </c:pt>
                <c:pt idx="2">
                  <c:v>31199</c:v>
                </c:pt>
                <c:pt idx="3">
                  <c:v>31229</c:v>
                </c:pt>
                <c:pt idx="4">
                  <c:v>31260</c:v>
                </c:pt>
                <c:pt idx="5">
                  <c:v>31291</c:v>
                </c:pt>
                <c:pt idx="6">
                  <c:v>31352</c:v>
                </c:pt>
                <c:pt idx="7">
                  <c:v>31747</c:v>
                </c:pt>
                <c:pt idx="8">
                  <c:v>31898</c:v>
                </c:pt>
                <c:pt idx="9">
                  <c:v>32082</c:v>
                </c:pt>
                <c:pt idx="10">
                  <c:v>32417</c:v>
                </c:pt>
                <c:pt idx="11">
                  <c:v>32782</c:v>
                </c:pt>
                <c:pt idx="12">
                  <c:v>33239</c:v>
                </c:pt>
                <c:pt idx="13">
                  <c:v>33329</c:v>
                </c:pt>
                <c:pt idx="14">
                  <c:v>37043</c:v>
                </c:pt>
                <c:pt idx="15">
                  <c:v>37135</c:v>
                </c:pt>
                <c:pt idx="16">
                  <c:v>37165</c:v>
                </c:pt>
                <c:pt idx="17">
                  <c:v>37196</c:v>
                </c:pt>
                <c:pt idx="18">
                  <c:v>37226</c:v>
                </c:pt>
                <c:pt idx="19">
                  <c:v>37316</c:v>
                </c:pt>
                <c:pt idx="20">
                  <c:v>37347</c:v>
                </c:pt>
                <c:pt idx="21">
                  <c:v>37377</c:v>
                </c:pt>
                <c:pt idx="22">
                  <c:v>37438</c:v>
                </c:pt>
                <c:pt idx="23">
                  <c:v>37469</c:v>
                </c:pt>
                <c:pt idx="24">
                  <c:v>37500</c:v>
                </c:pt>
                <c:pt idx="25">
                  <c:v>37530</c:v>
                </c:pt>
                <c:pt idx="26">
                  <c:v>37591</c:v>
                </c:pt>
                <c:pt idx="27">
                  <c:v>37712</c:v>
                </c:pt>
                <c:pt idx="28">
                  <c:v>37742</c:v>
                </c:pt>
                <c:pt idx="29">
                  <c:v>37865</c:v>
                </c:pt>
                <c:pt idx="30">
                  <c:v>38108</c:v>
                </c:pt>
                <c:pt idx="31">
                  <c:v>38231</c:v>
                </c:pt>
                <c:pt idx="32">
                  <c:v>38261</c:v>
                </c:pt>
                <c:pt idx="33">
                  <c:v>38384</c:v>
                </c:pt>
                <c:pt idx="34">
                  <c:v>38626</c:v>
                </c:pt>
                <c:pt idx="35">
                  <c:v>38657</c:v>
                </c:pt>
                <c:pt idx="36">
                  <c:v>38749</c:v>
                </c:pt>
                <c:pt idx="37">
                  <c:v>38991</c:v>
                </c:pt>
                <c:pt idx="38">
                  <c:v>39387</c:v>
                </c:pt>
                <c:pt idx="39">
                  <c:v>39753</c:v>
                </c:pt>
                <c:pt idx="40">
                  <c:v>40544</c:v>
                </c:pt>
                <c:pt idx="41">
                  <c:v>40878</c:v>
                </c:pt>
                <c:pt idx="42">
                  <c:v>41275</c:v>
                </c:pt>
                <c:pt idx="43">
                  <c:v>42005</c:v>
                </c:pt>
                <c:pt idx="44">
                  <c:v>42736</c:v>
                </c:pt>
                <c:pt idx="45">
                  <c:v>43101</c:v>
                </c:pt>
                <c:pt idx="46">
                  <c:v>43497</c:v>
                </c:pt>
              </c:numCache>
            </c:numRef>
          </c:cat>
          <c:val>
            <c:numRef>
              <c:f>WL!$B$1:$B$48</c:f>
              <c:numCache>
                <c:formatCode>General</c:formatCode>
                <c:ptCount val="48"/>
                <c:pt idx="0">
                  <c:v>-1.28</c:v>
                </c:pt>
                <c:pt idx="1">
                  <c:v>-1.28</c:v>
                </c:pt>
                <c:pt idx="2">
                  <c:v>-1.1299999999999999</c:v>
                </c:pt>
                <c:pt idx="3">
                  <c:v>-1.01</c:v>
                </c:pt>
                <c:pt idx="4">
                  <c:v>-0.76</c:v>
                </c:pt>
                <c:pt idx="5">
                  <c:v>-0.83</c:v>
                </c:pt>
                <c:pt idx="6">
                  <c:v>-1.03</c:v>
                </c:pt>
                <c:pt idx="7">
                  <c:v>-1.24</c:v>
                </c:pt>
                <c:pt idx="8">
                  <c:v>-1.31</c:v>
                </c:pt>
                <c:pt idx="9">
                  <c:v>-1.1000000000000001</c:v>
                </c:pt>
                <c:pt idx="10">
                  <c:v>-1.23</c:v>
                </c:pt>
                <c:pt idx="11">
                  <c:v>-1.23</c:v>
                </c:pt>
                <c:pt idx="12">
                  <c:v>-1.1200000000000001</c:v>
                </c:pt>
                <c:pt idx="13">
                  <c:v>-1.18</c:v>
                </c:pt>
                <c:pt idx="14">
                  <c:v>-3.38</c:v>
                </c:pt>
                <c:pt idx="15">
                  <c:v>-2.89</c:v>
                </c:pt>
                <c:pt idx="16">
                  <c:v>-2.7</c:v>
                </c:pt>
                <c:pt idx="17">
                  <c:v>-3.02</c:v>
                </c:pt>
                <c:pt idx="18">
                  <c:v>-3.58</c:v>
                </c:pt>
                <c:pt idx="19">
                  <c:v>-3.85</c:v>
                </c:pt>
                <c:pt idx="20">
                  <c:v>-3.79</c:v>
                </c:pt>
                <c:pt idx="21">
                  <c:v>-3.6949999999999998</c:v>
                </c:pt>
                <c:pt idx="22">
                  <c:v>-3.33</c:v>
                </c:pt>
                <c:pt idx="23">
                  <c:v>-3.01</c:v>
                </c:pt>
                <c:pt idx="24">
                  <c:v>-3.08</c:v>
                </c:pt>
                <c:pt idx="25">
                  <c:v>-3.13</c:v>
                </c:pt>
                <c:pt idx="26">
                  <c:v>-3.87</c:v>
                </c:pt>
                <c:pt idx="27">
                  <c:v>-4.68</c:v>
                </c:pt>
                <c:pt idx="28">
                  <c:v>-4.29</c:v>
                </c:pt>
                <c:pt idx="29">
                  <c:v>-4.1900000000000004</c:v>
                </c:pt>
                <c:pt idx="30">
                  <c:v>-5.87</c:v>
                </c:pt>
                <c:pt idx="31">
                  <c:v>-5.5</c:v>
                </c:pt>
                <c:pt idx="32">
                  <c:v>-5.75</c:v>
                </c:pt>
                <c:pt idx="33">
                  <c:v>-7.21</c:v>
                </c:pt>
                <c:pt idx="34">
                  <c:v>-6.0549999999999997</c:v>
                </c:pt>
                <c:pt idx="35">
                  <c:v>-6.48</c:v>
                </c:pt>
                <c:pt idx="36">
                  <c:v>-7.55</c:v>
                </c:pt>
                <c:pt idx="37">
                  <c:v>-6.516</c:v>
                </c:pt>
                <c:pt idx="38">
                  <c:v>-6.96</c:v>
                </c:pt>
                <c:pt idx="39">
                  <c:v>-7.01</c:v>
                </c:pt>
                <c:pt idx="40">
                  <c:v>-17.38</c:v>
                </c:pt>
                <c:pt idx="41">
                  <c:v>-8.4</c:v>
                </c:pt>
                <c:pt idx="42">
                  <c:v>-10.92</c:v>
                </c:pt>
                <c:pt idx="43">
                  <c:v>-9.9600000000000009</c:v>
                </c:pt>
                <c:pt idx="44">
                  <c:v>-15.21</c:v>
                </c:pt>
                <c:pt idx="45">
                  <c:v>-11.64</c:v>
                </c:pt>
                <c:pt idx="46">
                  <c:v>-9.33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D71-4F1B-92A8-FFA42BBF8C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55338175"/>
        <c:axId val="1155338591"/>
      </c:lineChart>
      <c:dateAx>
        <c:axId val="115533817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Date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[$-409]mmmmm\-yy;@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5338591"/>
        <c:crossesAt val="-20"/>
        <c:auto val="1"/>
        <c:lblOffset val="100"/>
        <c:baseTimeUnit val="months"/>
      </c:dateAx>
      <c:valAx>
        <c:axId val="11553385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MBGL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5338175"/>
        <c:crosses val="autoZero"/>
        <c:crossBetween val="midCat"/>
      </c:valAx>
      <c:spPr>
        <a:noFill/>
        <a:ln>
          <a:solidFill>
            <a:schemeClr val="accent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Electrical</a:t>
            </a:r>
            <a:r>
              <a:rPr lang="en-US" baseline="0"/>
              <a:t> Conductivity, in mS/m 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EC!$A$1:$A$29</c:f>
              <c:numCache>
                <c:formatCode>[$-409]mmmmm\-yy;@</c:formatCode>
                <c:ptCount val="29"/>
                <c:pt idx="0">
                  <c:v>30773</c:v>
                </c:pt>
                <c:pt idx="1">
                  <c:v>37043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  <c:pt idx="5">
                  <c:v>37530</c:v>
                </c:pt>
                <c:pt idx="6">
                  <c:v>37591</c:v>
                </c:pt>
                <c:pt idx="7">
                  <c:v>37653</c:v>
                </c:pt>
                <c:pt idx="8">
                  <c:v>37712</c:v>
                </c:pt>
                <c:pt idx="9">
                  <c:v>37742</c:v>
                </c:pt>
                <c:pt idx="10">
                  <c:v>37865</c:v>
                </c:pt>
                <c:pt idx="11">
                  <c:v>38018</c:v>
                </c:pt>
                <c:pt idx="12">
                  <c:v>38108</c:v>
                </c:pt>
                <c:pt idx="13">
                  <c:v>38261</c:v>
                </c:pt>
                <c:pt idx="14">
                  <c:v>38384</c:v>
                </c:pt>
                <c:pt idx="15">
                  <c:v>38626</c:v>
                </c:pt>
                <c:pt idx="16">
                  <c:v>38991</c:v>
                </c:pt>
                <c:pt idx="17">
                  <c:v>39387</c:v>
                </c:pt>
                <c:pt idx="18">
                  <c:v>39753</c:v>
                </c:pt>
                <c:pt idx="19">
                  <c:v>40179</c:v>
                </c:pt>
                <c:pt idx="20">
                  <c:v>40544</c:v>
                </c:pt>
                <c:pt idx="21">
                  <c:v>40878</c:v>
                </c:pt>
                <c:pt idx="22">
                  <c:v>41275</c:v>
                </c:pt>
                <c:pt idx="23">
                  <c:v>41609</c:v>
                </c:pt>
                <c:pt idx="24">
                  <c:v>42005</c:v>
                </c:pt>
                <c:pt idx="25">
                  <c:v>42370</c:v>
                </c:pt>
                <c:pt idx="26">
                  <c:v>42736</c:v>
                </c:pt>
                <c:pt idx="27">
                  <c:v>43101</c:v>
                </c:pt>
                <c:pt idx="28">
                  <c:v>43497</c:v>
                </c:pt>
              </c:numCache>
            </c:numRef>
          </c:xVal>
          <c:yVal>
            <c:numRef>
              <c:f>EC!$B$1:$B$29</c:f>
              <c:numCache>
                <c:formatCode>0</c:formatCode>
                <c:ptCount val="29"/>
                <c:pt idx="0">
                  <c:v>108</c:v>
                </c:pt>
                <c:pt idx="1">
                  <c:v>147</c:v>
                </c:pt>
                <c:pt idx="2">
                  <c:v>198</c:v>
                </c:pt>
                <c:pt idx="3">
                  <c:v>175</c:v>
                </c:pt>
                <c:pt idx="4">
                  <c:v>201</c:v>
                </c:pt>
                <c:pt idx="5">
                  <c:v>200</c:v>
                </c:pt>
                <c:pt idx="6">
                  <c:v>166</c:v>
                </c:pt>
                <c:pt idx="7">
                  <c:v>209</c:v>
                </c:pt>
                <c:pt idx="8">
                  <c:v>226</c:v>
                </c:pt>
                <c:pt idx="9">
                  <c:v>251</c:v>
                </c:pt>
                <c:pt idx="10">
                  <c:v>247</c:v>
                </c:pt>
                <c:pt idx="11">
                  <c:v>208</c:v>
                </c:pt>
                <c:pt idx="12">
                  <c:v>217</c:v>
                </c:pt>
                <c:pt idx="13">
                  <c:v>263</c:v>
                </c:pt>
                <c:pt idx="14">
                  <c:v>185</c:v>
                </c:pt>
                <c:pt idx="15">
                  <c:v>240</c:v>
                </c:pt>
                <c:pt idx="16">
                  <c:v>275</c:v>
                </c:pt>
                <c:pt idx="17">
                  <c:v>257</c:v>
                </c:pt>
                <c:pt idx="18">
                  <c:v>270</c:v>
                </c:pt>
                <c:pt idx="19">
                  <c:v>275</c:v>
                </c:pt>
                <c:pt idx="20">
                  <c:v>205</c:v>
                </c:pt>
                <c:pt idx="21">
                  <c:v>309</c:v>
                </c:pt>
                <c:pt idx="22">
                  <c:v>286</c:v>
                </c:pt>
                <c:pt idx="23">
                  <c:v>287</c:v>
                </c:pt>
                <c:pt idx="24">
                  <c:v>158</c:v>
                </c:pt>
                <c:pt idx="25">
                  <c:v>308</c:v>
                </c:pt>
                <c:pt idx="26">
                  <c:v>270</c:v>
                </c:pt>
                <c:pt idx="27">
                  <c:v>332</c:v>
                </c:pt>
                <c:pt idx="28">
                  <c:v>314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EA0-458C-8905-BF25ED6946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8153759"/>
        <c:axId val="1458151263"/>
      </c:scatterChart>
      <c:valAx>
        <c:axId val="1458153759"/>
        <c:scaling>
          <c:orientation val="minMax"/>
          <c:max val="43497"/>
          <c:min val="30713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Date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[$-409]mmmmm\-yy;@" sourceLinked="1"/>
        <c:majorTickMark val="in"/>
        <c:minorTickMark val="in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8151263"/>
        <c:crosses val="autoZero"/>
        <c:crossBetween val="midCat"/>
      </c:valAx>
      <c:valAx>
        <c:axId val="14581512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mS/m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815375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913846883866134E-2"/>
          <c:y val="3.2407407407407406E-2"/>
          <c:w val="0.8944094644471221"/>
          <c:h val="0.89814814814814814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x"/>
            <c:size val="5"/>
            <c:spPr>
              <a:noFill/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'Konyao Test'!$E$1:$E$273</c:f>
              <c:strCache>
                <c:ptCount val="273"/>
                <c:pt idx="0">
                  <c:v>8 Feb 19</c:v>
                </c:pt>
                <c:pt idx="1">
                  <c:v>9 Feb 19</c:v>
                </c:pt>
                <c:pt idx="2">
                  <c:v>10 Feb 19</c:v>
                </c:pt>
                <c:pt idx="3">
                  <c:v>11 Feb 19</c:v>
                </c:pt>
                <c:pt idx="4">
                  <c:v>12 Feb 19</c:v>
                </c:pt>
                <c:pt idx="5">
                  <c:v>13 Feb 19</c:v>
                </c:pt>
                <c:pt idx="6">
                  <c:v>14 Feb 19</c:v>
                </c:pt>
                <c:pt idx="7">
                  <c:v>15 Feb 19</c:v>
                </c:pt>
                <c:pt idx="8">
                  <c:v>16 Feb 19</c:v>
                </c:pt>
                <c:pt idx="9">
                  <c:v>17 Feb 19</c:v>
                </c:pt>
                <c:pt idx="10">
                  <c:v>18 Feb 19</c:v>
                </c:pt>
                <c:pt idx="11">
                  <c:v>19 Feb 19</c:v>
                </c:pt>
                <c:pt idx="12">
                  <c:v>20 Feb 19</c:v>
                </c:pt>
                <c:pt idx="13">
                  <c:v>21 Feb 19</c:v>
                </c:pt>
                <c:pt idx="14">
                  <c:v>22 Feb 19</c:v>
                </c:pt>
                <c:pt idx="15">
                  <c:v>23 Feb 19</c:v>
                </c:pt>
                <c:pt idx="16">
                  <c:v>24 Feb 19</c:v>
                </c:pt>
                <c:pt idx="17">
                  <c:v>25 Feb 19</c:v>
                </c:pt>
                <c:pt idx="18">
                  <c:v>26 Feb 19</c:v>
                </c:pt>
                <c:pt idx="19">
                  <c:v>27 Feb 19</c:v>
                </c:pt>
                <c:pt idx="20">
                  <c:v>28 Feb 19</c:v>
                </c:pt>
                <c:pt idx="21">
                  <c:v>1 Mar 19</c:v>
                </c:pt>
                <c:pt idx="22">
                  <c:v>2 Mar 19</c:v>
                </c:pt>
                <c:pt idx="23">
                  <c:v>3 Mar 19</c:v>
                </c:pt>
                <c:pt idx="24">
                  <c:v>4 Mar 19</c:v>
                </c:pt>
                <c:pt idx="25">
                  <c:v>5 Mar 19</c:v>
                </c:pt>
                <c:pt idx="26">
                  <c:v>6 Mar 19</c:v>
                </c:pt>
                <c:pt idx="27">
                  <c:v>7 Mar 19</c:v>
                </c:pt>
                <c:pt idx="28">
                  <c:v>8 Mar 19</c:v>
                </c:pt>
                <c:pt idx="29">
                  <c:v>9 Mar 19</c:v>
                </c:pt>
                <c:pt idx="30">
                  <c:v>10 Mar 19</c:v>
                </c:pt>
                <c:pt idx="31">
                  <c:v>11 Mar 19</c:v>
                </c:pt>
                <c:pt idx="32">
                  <c:v>12 Mar 19</c:v>
                </c:pt>
                <c:pt idx="33">
                  <c:v>13 Mar 19</c:v>
                </c:pt>
                <c:pt idx="34">
                  <c:v>14 Mar 19</c:v>
                </c:pt>
                <c:pt idx="35">
                  <c:v>15 Mar 19</c:v>
                </c:pt>
                <c:pt idx="36">
                  <c:v>16 Mar 19</c:v>
                </c:pt>
                <c:pt idx="37">
                  <c:v>17 Mar 19</c:v>
                </c:pt>
                <c:pt idx="38">
                  <c:v>18 Mar 19</c:v>
                </c:pt>
                <c:pt idx="39">
                  <c:v>19 Mar 19</c:v>
                </c:pt>
                <c:pt idx="40">
                  <c:v>20 Mar 19</c:v>
                </c:pt>
                <c:pt idx="41">
                  <c:v>21 Mar 19</c:v>
                </c:pt>
                <c:pt idx="42">
                  <c:v>22 Mar 19</c:v>
                </c:pt>
                <c:pt idx="43">
                  <c:v>23 Mar 19</c:v>
                </c:pt>
                <c:pt idx="44">
                  <c:v>24 Mar 19</c:v>
                </c:pt>
                <c:pt idx="45">
                  <c:v>25 Mar 19</c:v>
                </c:pt>
                <c:pt idx="46">
                  <c:v>26 Mar 19</c:v>
                </c:pt>
                <c:pt idx="47">
                  <c:v>27 Mar 19</c:v>
                </c:pt>
                <c:pt idx="48">
                  <c:v>28 Mar 19</c:v>
                </c:pt>
                <c:pt idx="49">
                  <c:v>29 Mar 19</c:v>
                </c:pt>
                <c:pt idx="50">
                  <c:v>30 Mar 19</c:v>
                </c:pt>
                <c:pt idx="51">
                  <c:v>31 Mar 19</c:v>
                </c:pt>
                <c:pt idx="52">
                  <c:v>1 Apr 19</c:v>
                </c:pt>
                <c:pt idx="53">
                  <c:v>2 Apr 19</c:v>
                </c:pt>
                <c:pt idx="54">
                  <c:v>3 Apr 19</c:v>
                </c:pt>
                <c:pt idx="55">
                  <c:v>4 Apr 19</c:v>
                </c:pt>
                <c:pt idx="56">
                  <c:v>5 Apr 19</c:v>
                </c:pt>
                <c:pt idx="57">
                  <c:v>6 Apr 19</c:v>
                </c:pt>
                <c:pt idx="58">
                  <c:v>7 Apr 19</c:v>
                </c:pt>
                <c:pt idx="59">
                  <c:v>8 Apr 19</c:v>
                </c:pt>
                <c:pt idx="60">
                  <c:v>9 Apr 19</c:v>
                </c:pt>
                <c:pt idx="61">
                  <c:v>10 Apr 19</c:v>
                </c:pt>
                <c:pt idx="62">
                  <c:v>11 Apr 19</c:v>
                </c:pt>
                <c:pt idx="63">
                  <c:v>12 Apr 19</c:v>
                </c:pt>
                <c:pt idx="64">
                  <c:v>13 Apr 19</c:v>
                </c:pt>
                <c:pt idx="65">
                  <c:v>14 Apr 19</c:v>
                </c:pt>
                <c:pt idx="66">
                  <c:v>15 Apr 19</c:v>
                </c:pt>
                <c:pt idx="67">
                  <c:v>16 Apr 19</c:v>
                </c:pt>
                <c:pt idx="68">
                  <c:v>17 Apr 19</c:v>
                </c:pt>
                <c:pt idx="69">
                  <c:v>18 Apr 19</c:v>
                </c:pt>
                <c:pt idx="70">
                  <c:v>19 Apr 19</c:v>
                </c:pt>
                <c:pt idx="71">
                  <c:v>20 Apr 19</c:v>
                </c:pt>
                <c:pt idx="72">
                  <c:v>21 Apr 19</c:v>
                </c:pt>
                <c:pt idx="73">
                  <c:v>22 Apr 19</c:v>
                </c:pt>
                <c:pt idx="74">
                  <c:v>23 Apr 19</c:v>
                </c:pt>
                <c:pt idx="75">
                  <c:v>24 Apr 19</c:v>
                </c:pt>
                <c:pt idx="76">
                  <c:v>25 Apr 19</c:v>
                </c:pt>
                <c:pt idx="77">
                  <c:v>26 Apr 19</c:v>
                </c:pt>
                <c:pt idx="78">
                  <c:v>27 Apr 19</c:v>
                </c:pt>
                <c:pt idx="79">
                  <c:v>28 Apr 19</c:v>
                </c:pt>
                <c:pt idx="80">
                  <c:v>29 Apr 19</c:v>
                </c:pt>
                <c:pt idx="81">
                  <c:v>30 Apr 19</c:v>
                </c:pt>
                <c:pt idx="82">
                  <c:v>1 May 19</c:v>
                </c:pt>
                <c:pt idx="83">
                  <c:v>2 May 19</c:v>
                </c:pt>
                <c:pt idx="84">
                  <c:v>3 May 19</c:v>
                </c:pt>
                <c:pt idx="85">
                  <c:v>4 May 19</c:v>
                </c:pt>
                <c:pt idx="86">
                  <c:v>5 May 19</c:v>
                </c:pt>
                <c:pt idx="87">
                  <c:v>6 May 19</c:v>
                </c:pt>
                <c:pt idx="88">
                  <c:v>7 May 19</c:v>
                </c:pt>
                <c:pt idx="89">
                  <c:v>8 May 19</c:v>
                </c:pt>
                <c:pt idx="90">
                  <c:v>9 May 19</c:v>
                </c:pt>
                <c:pt idx="91">
                  <c:v>10 May 19</c:v>
                </c:pt>
                <c:pt idx="92">
                  <c:v>11 May 19</c:v>
                </c:pt>
                <c:pt idx="93">
                  <c:v>12 May 19</c:v>
                </c:pt>
                <c:pt idx="94">
                  <c:v>13 May 19</c:v>
                </c:pt>
                <c:pt idx="95">
                  <c:v>14 May 19</c:v>
                </c:pt>
                <c:pt idx="96">
                  <c:v>15 May 19</c:v>
                </c:pt>
                <c:pt idx="97">
                  <c:v>16 May 19</c:v>
                </c:pt>
                <c:pt idx="98">
                  <c:v>17 May 19</c:v>
                </c:pt>
                <c:pt idx="99">
                  <c:v>18 May 19</c:v>
                </c:pt>
                <c:pt idx="100">
                  <c:v>19 May 19</c:v>
                </c:pt>
                <c:pt idx="101">
                  <c:v>20 May 19</c:v>
                </c:pt>
                <c:pt idx="102">
                  <c:v>21 May 19</c:v>
                </c:pt>
                <c:pt idx="103">
                  <c:v>22 May 19</c:v>
                </c:pt>
                <c:pt idx="104">
                  <c:v>23 May 19</c:v>
                </c:pt>
                <c:pt idx="105">
                  <c:v>24 May 19</c:v>
                </c:pt>
                <c:pt idx="106">
                  <c:v>25 May 19</c:v>
                </c:pt>
                <c:pt idx="107">
                  <c:v>26 May 19</c:v>
                </c:pt>
                <c:pt idx="108">
                  <c:v>27 May 19</c:v>
                </c:pt>
                <c:pt idx="109">
                  <c:v>28 May 19</c:v>
                </c:pt>
                <c:pt idx="110">
                  <c:v>29 May 19</c:v>
                </c:pt>
                <c:pt idx="111">
                  <c:v>30 May 19</c:v>
                </c:pt>
                <c:pt idx="112">
                  <c:v>31 May 19</c:v>
                </c:pt>
                <c:pt idx="113">
                  <c:v>1 Jun 19</c:v>
                </c:pt>
                <c:pt idx="114">
                  <c:v>2 Jun 19</c:v>
                </c:pt>
                <c:pt idx="115">
                  <c:v>3 Jun 19</c:v>
                </c:pt>
                <c:pt idx="116">
                  <c:v>4 Jun 19</c:v>
                </c:pt>
                <c:pt idx="117">
                  <c:v>5 Jun 19</c:v>
                </c:pt>
                <c:pt idx="118">
                  <c:v>6 Jun 19</c:v>
                </c:pt>
                <c:pt idx="119">
                  <c:v>7 Jun 19</c:v>
                </c:pt>
                <c:pt idx="120">
                  <c:v>8 Jun 19</c:v>
                </c:pt>
                <c:pt idx="121">
                  <c:v>9 Jun 19</c:v>
                </c:pt>
                <c:pt idx="122">
                  <c:v>10 Jun 19</c:v>
                </c:pt>
                <c:pt idx="123">
                  <c:v>11 Jun 19</c:v>
                </c:pt>
                <c:pt idx="124">
                  <c:v>12 Jun 19</c:v>
                </c:pt>
                <c:pt idx="125">
                  <c:v>13 Jun 19</c:v>
                </c:pt>
                <c:pt idx="126">
                  <c:v>14 Jun 19</c:v>
                </c:pt>
                <c:pt idx="127">
                  <c:v>15 Jun 19</c:v>
                </c:pt>
                <c:pt idx="128">
                  <c:v>16 Jun 19</c:v>
                </c:pt>
                <c:pt idx="129">
                  <c:v>17 Jun 19</c:v>
                </c:pt>
                <c:pt idx="130">
                  <c:v>18 Jun 19</c:v>
                </c:pt>
                <c:pt idx="131">
                  <c:v>19 Jun 19</c:v>
                </c:pt>
                <c:pt idx="132">
                  <c:v>20 Jun 19</c:v>
                </c:pt>
                <c:pt idx="133">
                  <c:v>21 Jun 19</c:v>
                </c:pt>
                <c:pt idx="134">
                  <c:v>22 Jun 19</c:v>
                </c:pt>
                <c:pt idx="135">
                  <c:v>23 Jun 19</c:v>
                </c:pt>
                <c:pt idx="136">
                  <c:v>24 Jun 19</c:v>
                </c:pt>
                <c:pt idx="137">
                  <c:v>25 Jun 19</c:v>
                </c:pt>
                <c:pt idx="138">
                  <c:v>26 Jun 19</c:v>
                </c:pt>
                <c:pt idx="139">
                  <c:v>27 Jun 19</c:v>
                </c:pt>
                <c:pt idx="140">
                  <c:v>28 Jun 19</c:v>
                </c:pt>
                <c:pt idx="141">
                  <c:v>29 Jun 19</c:v>
                </c:pt>
                <c:pt idx="142">
                  <c:v>30 Jun 19</c:v>
                </c:pt>
                <c:pt idx="143">
                  <c:v>1 Jul 19</c:v>
                </c:pt>
                <c:pt idx="144">
                  <c:v>2 Jul 19</c:v>
                </c:pt>
                <c:pt idx="145">
                  <c:v>3 Jul 19</c:v>
                </c:pt>
                <c:pt idx="146">
                  <c:v>4 Jul 19</c:v>
                </c:pt>
                <c:pt idx="147">
                  <c:v>5 Jul 19</c:v>
                </c:pt>
                <c:pt idx="148">
                  <c:v>6 Jul 19</c:v>
                </c:pt>
                <c:pt idx="149">
                  <c:v>7 Jul 19</c:v>
                </c:pt>
                <c:pt idx="150">
                  <c:v>8 Jul 19</c:v>
                </c:pt>
                <c:pt idx="151">
                  <c:v>9 Jul 19</c:v>
                </c:pt>
                <c:pt idx="152">
                  <c:v>10 Jul 19</c:v>
                </c:pt>
                <c:pt idx="153">
                  <c:v>11 Jul 19</c:v>
                </c:pt>
                <c:pt idx="154">
                  <c:v>12 Jul 19</c:v>
                </c:pt>
                <c:pt idx="155">
                  <c:v>13 Jul 19</c:v>
                </c:pt>
                <c:pt idx="156">
                  <c:v>14 Jul 19</c:v>
                </c:pt>
                <c:pt idx="157">
                  <c:v>15 Jul 19</c:v>
                </c:pt>
                <c:pt idx="158">
                  <c:v>16 Jul 19</c:v>
                </c:pt>
                <c:pt idx="159">
                  <c:v>17 Jul 19</c:v>
                </c:pt>
                <c:pt idx="160">
                  <c:v>18 Jul 19</c:v>
                </c:pt>
                <c:pt idx="161">
                  <c:v>19 Jul 19</c:v>
                </c:pt>
                <c:pt idx="162">
                  <c:v>20 Jul 19</c:v>
                </c:pt>
                <c:pt idx="163">
                  <c:v>21 Jul 19</c:v>
                </c:pt>
                <c:pt idx="164">
                  <c:v>22 Jul 19</c:v>
                </c:pt>
                <c:pt idx="165">
                  <c:v>23 Jul 19</c:v>
                </c:pt>
                <c:pt idx="166">
                  <c:v>24 Jul 19</c:v>
                </c:pt>
                <c:pt idx="167">
                  <c:v>25 Jul 19</c:v>
                </c:pt>
                <c:pt idx="168">
                  <c:v>26 Jul 19</c:v>
                </c:pt>
                <c:pt idx="169">
                  <c:v>27 Jul 19</c:v>
                </c:pt>
                <c:pt idx="170">
                  <c:v>28 Jul 19</c:v>
                </c:pt>
                <c:pt idx="171">
                  <c:v>29 Jul 19</c:v>
                </c:pt>
                <c:pt idx="172">
                  <c:v>30 Jul 19</c:v>
                </c:pt>
                <c:pt idx="173">
                  <c:v>31 Jul 19</c:v>
                </c:pt>
                <c:pt idx="174">
                  <c:v>1 Aug 19</c:v>
                </c:pt>
                <c:pt idx="175">
                  <c:v>2 Aug 19</c:v>
                </c:pt>
                <c:pt idx="176">
                  <c:v>3 Aug 19</c:v>
                </c:pt>
                <c:pt idx="177">
                  <c:v>4 Aug 19</c:v>
                </c:pt>
                <c:pt idx="178">
                  <c:v>5 Aug 19</c:v>
                </c:pt>
                <c:pt idx="179">
                  <c:v>6 Aug 19</c:v>
                </c:pt>
                <c:pt idx="180">
                  <c:v>7 Aug 19</c:v>
                </c:pt>
                <c:pt idx="181">
                  <c:v>8 Aug 19</c:v>
                </c:pt>
                <c:pt idx="182">
                  <c:v>9 Aug 19</c:v>
                </c:pt>
                <c:pt idx="183">
                  <c:v>10 Aug 19</c:v>
                </c:pt>
                <c:pt idx="184">
                  <c:v>11 Aug 19</c:v>
                </c:pt>
                <c:pt idx="185">
                  <c:v>12 Aug 19</c:v>
                </c:pt>
                <c:pt idx="186">
                  <c:v>13 Aug 19</c:v>
                </c:pt>
                <c:pt idx="187">
                  <c:v>14 Aug 19</c:v>
                </c:pt>
                <c:pt idx="188">
                  <c:v>15 Aug 19</c:v>
                </c:pt>
                <c:pt idx="189">
                  <c:v>16 Aug 19</c:v>
                </c:pt>
                <c:pt idx="190">
                  <c:v>17 Aug 19</c:v>
                </c:pt>
                <c:pt idx="191">
                  <c:v>18 Aug 19</c:v>
                </c:pt>
                <c:pt idx="192">
                  <c:v>19 Aug 19</c:v>
                </c:pt>
                <c:pt idx="193">
                  <c:v>20 Aug 19</c:v>
                </c:pt>
                <c:pt idx="194">
                  <c:v>21 Aug 19</c:v>
                </c:pt>
                <c:pt idx="195">
                  <c:v>22 Aug 19</c:v>
                </c:pt>
                <c:pt idx="196">
                  <c:v>23 Aug 19</c:v>
                </c:pt>
                <c:pt idx="197">
                  <c:v>24 Aug 19</c:v>
                </c:pt>
                <c:pt idx="198">
                  <c:v>25 Aug 19</c:v>
                </c:pt>
                <c:pt idx="199">
                  <c:v>26 Aug 19</c:v>
                </c:pt>
                <c:pt idx="200">
                  <c:v>27 Aug 19</c:v>
                </c:pt>
                <c:pt idx="201">
                  <c:v>28 Aug 19</c:v>
                </c:pt>
                <c:pt idx="202">
                  <c:v>29 Aug 19</c:v>
                </c:pt>
                <c:pt idx="203">
                  <c:v>30 Aug 19</c:v>
                </c:pt>
                <c:pt idx="204">
                  <c:v>31 Aug 19</c:v>
                </c:pt>
                <c:pt idx="205">
                  <c:v>1 Sep 19</c:v>
                </c:pt>
                <c:pt idx="206">
                  <c:v>2 Sep 19</c:v>
                </c:pt>
                <c:pt idx="207">
                  <c:v>3 Sep 19</c:v>
                </c:pt>
                <c:pt idx="208">
                  <c:v>4 Sep 19</c:v>
                </c:pt>
                <c:pt idx="209">
                  <c:v>5 Sep 19</c:v>
                </c:pt>
                <c:pt idx="210">
                  <c:v>6 Sep 19</c:v>
                </c:pt>
                <c:pt idx="211">
                  <c:v>7 Sep 19</c:v>
                </c:pt>
                <c:pt idx="212">
                  <c:v>8 Sep 19</c:v>
                </c:pt>
                <c:pt idx="213">
                  <c:v>9 Sep 19</c:v>
                </c:pt>
                <c:pt idx="214">
                  <c:v>10 Sep 19</c:v>
                </c:pt>
                <c:pt idx="215">
                  <c:v>11 Sep 19</c:v>
                </c:pt>
                <c:pt idx="216">
                  <c:v>12 Sep 19</c:v>
                </c:pt>
                <c:pt idx="217">
                  <c:v>13 Sep 19</c:v>
                </c:pt>
                <c:pt idx="218">
                  <c:v>14 Sep 19</c:v>
                </c:pt>
                <c:pt idx="219">
                  <c:v>15 Sep 19</c:v>
                </c:pt>
                <c:pt idx="220">
                  <c:v>16 Sep 19</c:v>
                </c:pt>
                <c:pt idx="221">
                  <c:v>17 Sep 19</c:v>
                </c:pt>
                <c:pt idx="222">
                  <c:v>18 Sep 19</c:v>
                </c:pt>
                <c:pt idx="223">
                  <c:v>19 Sep 19</c:v>
                </c:pt>
                <c:pt idx="224">
                  <c:v>20 Sep 19</c:v>
                </c:pt>
                <c:pt idx="225">
                  <c:v>21 Sep 19</c:v>
                </c:pt>
                <c:pt idx="226">
                  <c:v>22 Sep 19</c:v>
                </c:pt>
                <c:pt idx="227">
                  <c:v>23 Sep 19</c:v>
                </c:pt>
                <c:pt idx="228">
                  <c:v>24 Sep 19</c:v>
                </c:pt>
                <c:pt idx="229">
                  <c:v>25 Sep 19</c:v>
                </c:pt>
                <c:pt idx="230">
                  <c:v>26 Sep 19</c:v>
                </c:pt>
                <c:pt idx="231">
                  <c:v>27 Sep 19</c:v>
                </c:pt>
                <c:pt idx="232">
                  <c:v>28 Sep 19</c:v>
                </c:pt>
                <c:pt idx="233">
                  <c:v>29 Sep 19</c:v>
                </c:pt>
                <c:pt idx="234">
                  <c:v>30 Sep 19</c:v>
                </c:pt>
                <c:pt idx="235">
                  <c:v>1 Oct 19</c:v>
                </c:pt>
                <c:pt idx="236">
                  <c:v>2 Oct 19</c:v>
                </c:pt>
                <c:pt idx="237">
                  <c:v>3 Oct 19</c:v>
                </c:pt>
                <c:pt idx="238">
                  <c:v>4 Oct 19</c:v>
                </c:pt>
                <c:pt idx="239">
                  <c:v>5 Oct 19</c:v>
                </c:pt>
                <c:pt idx="240">
                  <c:v>6 Oct 19</c:v>
                </c:pt>
                <c:pt idx="241">
                  <c:v>7 Oct 19</c:v>
                </c:pt>
                <c:pt idx="242">
                  <c:v>8 Oct 19</c:v>
                </c:pt>
                <c:pt idx="243">
                  <c:v>9 Oct 19</c:v>
                </c:pt>
                <c:pt idx="244">
                  <c:v>10 Oct 19</c:v>
                </c:pt>
                <c:pt idx="245">
                  <c:v>11 Oct 19</c:v>
                </c:pt>
                <c:pt idx="246">
                  <c:v>12 Oct 19</c:v>
                </c:pt>
                <c:pt idx="247">
                  <c:v>13 Oct 19</c:v>
                </c:pt>
                <c:pt idx="248">
                  <c:v>14 Oct 19</c:v>
                </c:pt>
                <c:pt idx="249">
                  <c:v>15 Oct 19</c:v>
                </c:pt>
                <c:pt idx="250">
                  <c:v>16 Oct 19</c:v>
                </c:pt>
                <c:pt idx="251">
                  <c:v>17 Oct 19</c:v>
                </c:pt>
                <c:pt idx="252">
                  <c:v>18 Oct 19</c:v>
                </c:pt>
                <c:pt idx="253">
                  <c:v>19 Oct 19</c:v>
                </c:pt>
                <c:pt idx="254">
                  <c:v>20 Oct 19</c:v>
                </c:pt>
                <c:pt idx="255">
                  <c:v>21 Oct 19</c:v>
                </c:pt>
                <c:pt idx="256">
                  <c:v>22 Oct 19</c:v>
                </c:pt>
                <c:pt idx="257">
                  <c:v>23 Oct 19</c:v>
                </c:pt>
                <c:pt idx="258">
                  <c:v>24 Oct 19</c:v>
                </c:pt>
                <c:pt idx="259">
                  <c:v>25 Oct 19</c:v>
                </c:pt>
                <c:pt idx="260">
                  <c:v>26 Oct 19</c:v>
                </c:pt>
                <c:pt idx="261">
                  <c:v>27 Oct 19</c:v>
                </c:pt>
                <c:pt idx="262">
                  <c:v>28 Oct 19</c:v>
                </c:pt>
                <c:pt idx="263">
                  <c:v>29 Oct 19</c:v>
                </c:pt>
                <c:pt idx="264">
                  <c:v>30 Oct 19</c:v>
                </c:pt>
                <c:pt idx="265">
                  <c:v>31 Oct 19</c:v>
                </c:pt>
                <c:pt idx="266">
                  <c:v>1 Nov 19</c:v>
                </c:pt>
                <c:pt idx="267">
                  <c:v>2 Nov 19</c:v>
                </c:pt>
                <c:pt idx="268">
                  <c:v>3 Nov 19</c:v>
                </c:pt>
                <c:pt idx="269">
                  <c:v>4 Nov 19</c:v>
                </c:pt>
                <c:pt idx="270">
                  <c:v>5 Nov 19</c:v>
                </c:pt>
                <c:pt idx="271">
                  <c:v>6 Nov 19</c:v>
                </c:pt>
                <c:pt idx="272">
                  <c:v>7 Nov 19</c:v>
                </c:pt>
              </c:strCache>
            </c:strRef>
          </c:cat>
          <c:val>
            <c:numRef>
              <c:f>'Konyao Test'!$J$1:$J$273</c:f>
              <c:numCache>
                <c:formatCode>General</c:formatCode>
                <c:ptCount val="273"/>
                <c:pt idx="0">
                  <c:v>14.702200000000001</c:v>
                </c:pt>
                <c:pt idx="1">
                  <c:v>14.702200000000001</c:v>
                </c:pt>
                <c:pt idx="3">
                  <c:v>14.702200000000001</c:v>
                </c:pt>
                <c:pt idx="4">
                  <c:v>14.702200000000001</c:v>
                </c:pt>
                <c:pt idx="5">
                  <c:v>14.702200000000001</c:v>
                </c:pt>
                <c:pt idx="11">
                  <c:v>14.702200000000001</c:v>
                </c:pt>
                <c:pt idx="13">
                  <c:v>14.702200000000001</c:v>
                </c:pt>
                <c:pt idx="14">
                  <c:v>14.702200000000001</c:v>
                </c:pt>
                <c:pt idx="15">
                  <c:v>14.702200000000001</c:v>
                </c:pt>
                <c:pt idx="17">
                  <c:v>14.702200000000001</c:v>
                </c:pt>
                <c:pt idx="18">
                  <c:v>14.702200000000001</c:v>
                </c:pt>
                <c:pt idx="19">
                  <c:v>14.377300000000002</c:v>
                </c:pt>
                <c:pt idx="22">
                  <c:v>14.377300000000002</c:v>
                </c:pt>
                <c:pt idx="23">
                  <c:v>14.377300000000002</c:v>
                </c:pt>
                <c:pt idx="26">
                  <c:v>14.377300000000002</c:v>
                </c:pt>
                <c:pt idx="27">
                  <c:v>14.377300000000002</c:v>
                </c:pt>
                <c:pt idx="29">
                  <c:v>14.377300000000002</c:v>
                </c:pt>
                <c:pt idx="34">
                  <c:v>14.377300000000002</c:v>
                </c:pt>
                <c:pt idx="36">
                  <c:v>14.377300000000002</c:v>
                </c:pt>
                <c:pt idx="37">
                  <c:v>14.377300000000002</c:v>
                </c:pt>
                <c:pt idx="38">
                  <c:v>14.377300000000002</c:v>
                </c:pt>
                <c:pt idx="39">
                  <c:v>14.377300000000002</c:v>
                </c:pt>
                <c:pt idx="40">
                  <c:v>14.377300000000002</c:v>
                </c:pt>
                <c:pt idx="41">
                  <c:v>14.377300000000002</c:v>
                </c:pt>
                <c:pt idx="42">
                  <c:v>14.377300000000002</c:v>
                </c:pt>
                <c:pt idx="45">
                  <c:v>14.0524</c:v>
                </c:pt>
                <c:pt idx="46">
                  <c:v>14.0524</c:v>
                </c:pt>
                <c:pt idx="47">
                  <c:v>14.0524</c:v>
                </c:pt>
                <c:pt idx="48">
                  <c:v>14.0524</c:v>
                </c:pt>
                <c:pt idx="49">
                  <c:v>14.377300000000002</c:v>
                </c:pt>
                <c:pt idx="50">
                  <c:v>14.0524</c:v>
                </c:pt>
                <c:pt idx="52">
                  <c:v>14.0524</c:v>
                </c:pt>
                <c:pt idx="55">
                  <c:v>14.377300000000002</c:v>
                </c:pt>
                <c:pt idx="56">
                  <c:v>14.377300000000002</c:v>
                </c:pt>
                <c:pt idx="57">
                  <c:v>14.377300000000002</c:v>
                </c:pt>
                <c:pt idx="58">
                  <c:v>14.377300000000002</c:v>
                </c:pt>
                <c:pt idx="60">
                  <c:v>14.377300000000002</c:v>
                </c:pt>
                <c:pt idx="61">
                  <c:v>14.377300000000002</c:v>
                </c:pt>
                <c:pt idx="62">
                  <c:v>14.377300000000002</c:v>
                </c:pt>
                <c:pt idx="63">
                  <c:v>14.377300000000002</c:v>
                </c:pt>
                <c:pt idx="65">
                  <c:v>14.377300000000002</c:v>
                </c:pt>
                <c:pt idx="66">
                  <c:v>14.377300000000002</c:v>
                </c:pt>
                <c:pt idx="68">
                  <c:v>14.377300000000002</c:v>
                </c:pt>
                <c:pt idx="69">
                  <c:v>14.377300000000002</c:v>
                </c:pt>
                <c:pt idx="70">
                  <c:v>14.377300000000002</c:v>
                </c:pt>
                <c:pt idx="71">
                  <c:v>14.377300000000002</c:v>
                </c:pt>
                <c:pt idx="72">
                  <c:v>14.377300000000002</c:v>
                </c:pt>
                <c:pt idx="74">
                  <c:v>14.377300000000002</c:v>
                </c:pt>
                <c:pt idx="75">
                  <c:v>14.377300000000002</c:v>
                </c:pt>
                <c:pt idx="78">
                  <c:v>14.377300000000002</c:v>
                </c:pt>
                <c:pt idx="80">
                  <c:v>14.702200000000001</c:v>
                </c:pt>
                <c:pt idx="83">
                  <c:v>14.702200000000001</c:v>
                </c:pt>
                <c:pt idx="84">
                  <c:v>15.027100000000001</c:v>
                </c:pt>
                <c:pt idx="85">
                  <c:v>15.027100000000001</c:v>
                </c:pt>
                <c:pt idx="86">
                  <c:v>15.027100000000001</c:v>
                </c:pt>
                <c:pt idx="87">
                  <c:v>14.702200000000001</c:v>
                </c:pt>
                <c:pt idx="88">
                  <c:v>15.027100000000001</c:v>
                </c:pt>
                <c:pt idx="89">
                  <c:v>15.027100000000001</c:v>
                </c:pt>
                <c:pt idx="90">
                  <c:v>14.702200000000001</c:v>
                </c:pt>
                <c:pt idx="91">
                  <c:v>14.702200000000001</c:v>
                </c:pt>
                <c:pt idx="94">
                  <c:v>14.702200000000001</c:v>
                </c:pt>
                <c:pt idx="95">
                  <c:v>14.702200000000001</c:v>
                </c:pt>
                <c:pt idx="96">
                  <c:v>14.702200000000001</c:v>
                </c:pt>
                <c:pt idx="97">
                  <c:v>14.702200000000001</c:v>
                </c:pt>
                <c:pt idx="99">
                  <c:v>14.702200000000001</c:v>
                </c:pt>
                <c:pt idx="101">
                  <c:v>14.702200000000001</c:v>
                </c:pt>
                <c:pt idx="102">
                  <c:v>14.702200000000001</c:v>
                </c:pt>
                <c:pt idx="103">
                  <c:v>14.702200000000001</c:v>
                </c:pt>
                <c:pt idx="104">
                  <c:v>14.702200000000001</c:v>
                </c:pt>
                <c:pt idx="106">
                  <c:v>15.027100000000001</c:v>
                </c:pt>
                <c:pt idx="111">
                  <c:v>15.027100000000001</c:v>
                </c:pt>
                <c:pt idx="113">
                  <c:v>15.027100000000001</c:v>
                </c:pt>
                <c:pt idx="115">
                  <c:v>15.352</c:v>
                </c:pt>
                <c:pt idx="118">
                  <c:v>15.352</c:v>
                </c:pt>
                <c:pt idx="119">
                  <c:v>15.352</c:v>
                </c:pt>
                <c:pt idx="123">
                  <c:v>15.6769</c:v>
                </c:pt>
                <c:pt idx="126">
                  <c:v>15.6769</c:v>
                </c:pt>
                <c:pt idx="127">
                  <c:v>15.6769</c:v>
                </c:pt>
                <c:pt idx="128">
                  <c:v>15.6769</c:v>
                </c:pt>
                <c:pt idx="129">
                  <c:v>15.6769</c:v>
                </c:pt>
                <c:pt idx="131">
                  <c:v>15.6769</c:v>
                </c:pt>
                <c:pt idx="133">
                  <c:v>15.6769</c:v>
                </c:pt>
                <c:pt idx="134">
                  <c:v>15.6769</c:v>
                </c:pt>
                <c:pt idx="135">
                  <c:v>15.6769</c:v>
                </c:pt>
                <c:pt idx="137">
                  <c:v>15.6769</c:v>
                </c:pt>
                <c:pt idx="140">
                  <c:v>15.352</c:v>
                </c:pt>
                <c:pt idx="141">
                  <c:v>15.352</c:v>
                </c:pt>
                <c:pt idx="145">
                  <c:v>15.352</c:v>
                </c:pt>
                <c:pt idx="146">
                  <c:v>15.352</c:v>
                </c:pt>
                <c:pt idx="147">
                  <c:v>15.352</c:v>
                </c:pt>
                <c:pt idx="148">
                  <c:v>15.352</c:v>
                </c:pt>
                <c:pt idx="150">
                  <c:v>15.352</c:v>
                </c:pt>
                <c:pt idx="151">
                  <c:v>15.352</c:v>
                </c:pt>
                <c:pt idx="153">
                  <c:v>15.352</c:v>
                </c:pt>
                <c:pt idx="155">
                  <c:v>15.352</c:v>
                </c:pt>
                <c:pt idx="156">
                  <c:v>15.352</c:v>
                </c:pt>
                <c:pt idx="158">
                  <c:v>15.352</c:v>
                </c:pt>
                <c:pt idx="159">
                  <c:v>15.352</c:v>
                </c:pt>
                <c:pt idx="160">
                  <c:v>15.352</c:v>
                </c:pt>
                <c:pt idx="163">
                  <c:v>15.352</c:v>
                </c:pt>
                <c:pt idx="166">
                  <c:v>15.6769</c:v>
                </c:pt>
                <c:pt idx="170">
                  <c:v>15.6769</c:v>
                </c:pt>
                <c:pt idx="172">
                  <c:v>15.6769</c:v>
                </c:pt>
                <c:pt idx="174">
                  <c:v>15.6769</c:v>
                </c:pt>
                <c:pt idx="179">
                  <c:v>15.6769</c:v>
                </c:pt>
                <c:pt idx="180">
                  <c:v>15.6769</c:v>
                </c:pt>
                <c:pt idx="181">
                  <c:v>15.6769</c:v>
                </c:pt>
                <c:pt idx="184">
                  <c:v>16.001799999999999</c:v>
                </c:pt>
                <c:pt idx="187">
                  <c:v>16.001799999999999</c:v>
                </c:pt>
                <c:pt idx="190">
                  <c:v>16.001799999999999</c:v>
                </c:pt>
                <c:pt idx="191">
                  <c:v>15.6769</c:v>
                </c:pt>
                <c:pt idx="192">
                  <c:v>15.6769</c:v>
                </c:pt>
                <c:pt idx="194">
                  <c:v>15.6769</c:v>
                </c:pt>
                <c:pt idx="195">
                  <c:v>15.6769</c:v>
                </c:pt>
                <c:pt idx="199">
                  <c:v>15.6769</c:v>
                </c:pt>
                <c:pt idx="200">
                  <c:v>15.6769</c:v>
                </c:pt>
                <c:pt idx="201">
                  <c:v>15.6769</c:v>
                </c:pt>
                <c:pt idx="202">
                  <c:v>15.6769</c:v>
                </c:pt>
                <c:pt idx="203">
                  <c:v>15.6769</c:v>
                </c:pt>
                <c:pt idx="205">
                  <c:v>15.6769</c:v>
                </c:pt>
                <c:pt idx="206">
                  <c:v>15.6769</c:v>
                </c:pt>
                <c:pt idx="207">
                  <c:v>15.6769</c:v>
                </c:pt>
                <c:pt idx="210">
                  <c:v>15.6769</c:v>
                </c:pt>
                <c:pt idx="212">
                  <c:v>15.6769</c:v>
                </c:pt>
                <c:pt idx="214">
                  <c:v>15.6769</c:v>
                </c:pt>
                <c:pt idx="215">
                  <c:v>15.6769</c:v>
                </c:pt>
                <c:pt idx="218">
                  <c:v>15.6769</c:v>
                </c:pt>
                <c:pt idx="219">
                  <c:v>15.6769</c:v>
                </c:pt>
                <c:pt idx="244">
                  <c:v>15.352</c:v>
                </c:pt>
                <c:pt idx="245">
                  <c:v>15.6769</c:v>
                </c:pt>
                <c:pt idx="246">
                  <c:v>15.352</c:v>
                </c:pt>
                <c:pt idx="252">
                  <c:v>15.352</c:v>
                </c:pt>
                <c:pt idx="253">
                  <c:v>15.6769</c:v>
                </c:pt>
                <c:pt idx="256">
                  <c:v>15.352</c:v>
                </c:pt>
                <c:pt idx="263">
                  <c:v>15.6769</c:v>
                </c:pt>
                <c:pt idx="264">
                  <c:v>15.6769</c:v>
                </c:pt>
                <c:pt idx="265">
                  <c:v>15.6769</c:v>
                </c:pt>
                <c:pt idx="270">
                  <c:v>15.352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670-4DEA-92C2-539FD616DE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22193167"/>
        <c:axId val="1222186095"/>
      </c:lineChart>
      <c:catAx>
        <c:axId val="1222193167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2186095"/>
        <c:crosses val="autoZero"/>
        <c:auto val="1"/>
        <c:lblAlgn val="ctr"/>
        <c:lblOffset val="100"/>
        <c:noMultiLvlLbl val="0"/>
      </c:catAx>
      <c:valAx>
        <c:axId val="1222186095"/>
        <c:scaling>
          <c:orientation val="maxMin"/>
          <c:max val="18"/>
          <c:min val="1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21931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54859696591981"/>
          <c:y val="4.8278708804306812E-2"/>
          <c:w val="0.86514638372906094"/>
          <c:h val="0.75215567285916085"/>
        </c:manualLayout>
      </c:layout>
      <c:lineChart>
        <c:grouping val="standard"/>
        <c:varyColors val="0"/>
        <c:ser>
          <c:idx val="0"/>
          <c:order val="0"/>
          <c:spPr>
            <a:ln w="6350" cap="rnd">
              <a:noFill/>
              <a:round/>
            </a:ln>
            <a:effectLst/>
          </c:spPr>
          <c:marker>
            <c:symbol val="plus"/>
            <c:size val="5"/>
            <c:spPr>
              <a:noFill/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movingAvg"/>
            <c:period val="7"/>
            <c:dispRSqr val="0"/>
            <c:dispEq val="0"/>
          </c:trendline>
          <c:cat>
            <c:strRef>
              <c:f>Konyao!$E$1:$E$273</c:f>
              <c:strCache>
                <c:ptCount val="273"/>
                <c:pt idx="0">
                  <c:v>8 Feb 19</c:v>
                </c:pt>
                <c:pt idx="1">
                  <c:v>9 Feb 19</c:v>
                </c:pt>
                <c:pt idx="2">
                  <c:v>10 Feb 19</c:v>
                </c:pt>
                <c:pt idx="3">
                  <c:v>11 Feb 19</c:v>
                </c:pt>
                <c:pt idx="4">
                  <c:v>12 Feb 19</c:v>
                </c:pt>
                <c:pt idx="5">
                  <c:v>13 Feb 19</c:v>
                </c:pt>
                <c:pt idx="6">
                  <c:v>14 Feb 19</c:v>
                </c:pt>
                <c:pt idx="7">
                  <c:v>15 Feb 19</c:v>
                </c:pt>
                <c:pt idx="8">
                  <c:v>16 Feb 19</c:v>
                </c:pt>
                <c:pt idx="9">
                  <c:v>17 Feb 19</c:v>
                </c:pt>
                <c:pt idx="10">
                  <c:v>18 Feb 19</c:v>
                </c:pt>
                <c:pt idx="11">
                  <c:v>19 Feb 19</c:v>
                </c:pt>
                <c:pt idx="12">
                  <c:v>20 Feb 19</c:v>
                </c:pt>
                <c:pt idx="13">
                  <c:v>21 Feb 19</c:v>
                </c:pt>
                <c:pt idx="14">
                  <c:v>22 Feb 19</c:v>
                </c:pt>
                <c:pt idx="15">
                  <c:v>23 Feb 19</c:v>
                </c:pt>
                <c:pt idx="16">
                  <c:v>24 Feb 19</c:v>
                </c:pt>
                <c:pt idx="17">
                  <c:v>25 Feb 19</c:v>
                </c:pt>
                <c:pt idx="18">
                  <c:v>26 Feb 19</c:v>
                </c:pt>
                <c:pt idx="19">
                  <c:v>27 Feb 19</c:v>
                </c:pt>
                <c:pt idx="20">
                  <c:v>28 Feb 19</c:v>
                </c:pt>
                <c:pt idx="21">
                  <c:v>1 Mar 19</c:v>
                </c:pt>
                <c:pt idx="22">
                  <c:v>2 Mar 19</c:v>
                </c:pt>
                <c:pt idx="23">
                  <c:v>3 Mar 19</c:v>
                </c:pt>
                <c:pt idx="24">
                  <c:v>4 Mar 19</c:v>
                </c:pt>
                <c:pt idx="25">
                  <c:v>5 Mar 19</c:v>
                </c:pt>
                <c:pt idx="26">
                  <c:v>6 Mar 19</c:v>
                </c:pt>
                <c:pt idx="27">
                  <c:v>7 Mar 19</c:v>
                </c:pt>
                <c:pt idx="28">
                  <c:v>8 Mar 19</c:v>
                </c:pt>
                <c:pt idx="29">
                  <c:v>9 Mar 19</c:v>
                </c:pt>
                <c:pt idx="30">
                  <c:v>10 Mar 19</c:v>
                </c:pt>
                <c:pt idx="31">
                  <c:v>11 Mar 19</c:v>
                </c:pt>
                <c:pt idx="32">
                  <c:v>12 Mar 19</c:v>
                </c:pt>
                <c:pt idx="33">
                  <c:v>13 Mar 19</c:v>
                </c:pt>
                <c:pt idx="34">
                  <c:v>14 Mar 19</c:v>
                </c:pt>
                <c:pt idx="35">
                  <c:v>15 Mar 19</c:v>
                </c:pt>
                <c:pt idx="36">
                  <c:v>16 Mar 19</c:v>
                </c:pt>
                <c:pt idx="37">
                  <c:v>17 Mar 19</c:v>
                </c:pt>
                <c:pt idx="38">
                  <c:v>18 Mar 19</c:v>
                </c:pt>
                <c:pt idx="39">
                  <c:v>19 Mar 19</c:v>
                </c:pt>
                <c:pt idx="40">
                  <c:v>20 Mar 19</c:v>
                </c:pt>
                <c:pt idx="41">
                  <c:v>21 Mar 19</c:v>
                </c:pt>
                <c:pt idx="42">
                  <c:v>22 Mar 19</c:v>
                </c:pt>
                <c:pt idx="43">
                  <c:v>23 Mar 19</c:v>
                </c:pt>
                <c:pt idx="44">
                  <c:v>24 Mar 19</c:v>
                </c:pt>
                <c:pt idx="45">
                  <c:v>25 Mar 19</c:v>
                </c:pt>
                <c:pt idx="46">
                  <c:v>26 Mar 19</c:v>
                </c:pt>
                <c:pt idx="47">
                  <c:v>27 Mar 19</c:v>
                </c:pt>
                <c:pt idx="48">
                  <c:v>28 Mar 19</c:v>
                </c:pt>
                <c:pt idx="49">
                  <c:v>29 Mar 19</c:v>
                </c:pt>
                <c:pt idx="50">
                  <c:v>30 Mar 19</c:v>
                </c:pt>
                <c:pt idx="51">
                  <c:v>31 Mar 19</c:v>
                </c:pt>
                <c:pt idx="52">
                  <c:v>1 Apr 19</c:v>
                </c:pt>
                <c:pt idx="53">
                  <c:v>2 Apr 19</c:v>
                </c:pt>
                <c:pt idx="54">
                  <c:v>3 Apr 19</c:v>
                </c:pt>
                <c:pt idx="55">
                  <c:v>4 Apr 19</c:v>
                </c:pt>
                <c:pt idx="56">
                  <c:v>5 Apr 19</c:v>
                </c:pt>
                <c:pt idx="57">
                  <c:v>6 Apr 19</c:v>
                </c:pt>
                <c:pt idx="58">
                  <c:v>7 Apr 19</c:v>
                </c:pt>
                <c:pt idx="59">
                  <c:v>8 Apr 19</c:v>
                </c:pt>
                <c:pt idx="60">
                  <c:v>9 Apr 19</c:v>
                </c:pt>
                <c:pt idx="61">
                  <c:v>10 Apr 19</c:v>
                </c:pt>
                <c:pt idx="62">
                  <c:v>11 Apr 19</c:v>
                </c:pt>
                <c:pt idx="63">
                  <c:v>12 Apr 19</c:v>
                </c:pt>
                <c:pt idx="64">
                  <c:v>13 Apr 19</c:v>
                </c:pt>
                <c:pt idx="65">
                  <c:v>14 Apr 19</c:v>
                </c:pt>
                <c:pt idx="66">
                  <c:v>15 Apr 19</c:v>
                </c:pt>
                <c:pt idx="67">
                  <c:v>16 Apr 19</c:v>
                </c:pt>
                <c:pt idx="68">
                  <c:v>17 Apr 19</c:v>
                </c:pt>
                <c:pt idx="69">
                  <c:v>18 Apr 19</c:v>
                </c:pt>
                <c:pt idx="70">
                  <c:v>19 Apr 19</c:v>
                </c:pt>
                <c:pt idx="71">
                  <c:v>20 Apr 19</c:v>
                </c:pt>
                <c:pt idx="72">
                  <c:v>21 Apr 19</c:v>
                </c:pt>
                <c:pt idx="73">
                  <c:v>22 Apr 19</c:v>
                </c:pt>
                <c:pt idx="74">
                  <c:v>23 Apr 19</c:v>
                </c:pt>
                <c:pt idx="75">
                  <c:v>24 Apr 19</c:v>
                </c:pt>
                <c:pt idx="76">
                  <c:v>25 Apr 19</c:v>
                </c:pt>
                <c:pt idx="77">
                  <c:v>26 Apr 19</c:v>
                </c:pt>
                <c:pt idx="78">
                  <c:v>27 Apr 19</c:v>
                </c:pt>
                <c:pt idx="79">
                  <c:v>28 Apr 19</c:v>
                </c:pt>
                <c:pt idx="80">
                  <c:v>29 Apr 19</c:v>
                </c:pt>
                <c:pt idx="81">
                  <c:v>30 Apr 19</c:v>
                </c:pt>
                <c:pt idx="82">
                  <c:v>1 May 19</c:v>
                </c:pt>
                <c:pt idx="83">
                  <c:v>2 May 19</c:v>
                </c:pt>
                <c:pt idx="84">
                  <c:v>3 May 19</c:v>
                </c:pt>
                <c:pt idx="85">
                  <c:v>4 May 19</c:v>
                </c:pt>
                <c:pt idx="86">
                  <c:v>5 May 19</c:v>
                </c:pt>
                <c:pt idx="87">
                  <c:v>6 May 19</c:v>
                </c:pt>
                <c:pt idx="88">
                  <c:v>7 May 19</c:v>
                </c:pt>
                <c:pt idx="89">
                  <c:v>8 May 19</c:v>
                </c:pt>
                <c:pt idx="90">
                  <c:v>9 May 19</c:v>
                </c:pt>
                <c:pt idx="91">
                  <c:v>10 May 19</c:v>
                </c:pt>
                <c:pt idx="92">
                  <c:v>11 May 19</c:v>
                </c:pt>
                <c:pt idx="93">
                  <c:v>12 May 19</c:v>
                </c:pt>
                <c:pt idx="94">
                  <c:v>13 May 19</c:v>
                </c:pt>
                <c:pt idx="95">
                  <c:v>14 May 19</c:v>
                </c:pt>
                <c:pt idx="96">
                  <c:v>15 May 19</c:v>
                </c:pt>
                <c:pt idx="97">
                  <c:v>16 May 19</c:v>
                </c:pt>
                <c:pt idx="98">
                  <c:v>17 May 19</c:v>
                </c:pt>
                <c:pt idx="99">
                  <c:v>18 May 19</c:v>
                </c:pt>
                <c:pt idx="100">
                  <c:v>19 May 19</c:v>
                </c:pt>
                <c:pt idx="101">
                  <c:v>20 May 19</c:v>
                </c:pt>
                <c:pt idx="102">
                  <c:v>21 May 19</c:v>
                </c:pt>
                <c:pt idx="103">
                  <c:v>22 May 19</c:v>
                </c:pt>
                <c:pt idx="104">
                  <c:v>23 May 19</c:v>
                </c:pt>
                <c:pt idx="105">
                  <c:v>24 May 19</c:v>
                </c:pt>
                <c:pt idx="106">
                  <c:v>25 May 19</c:v>
                </c:pt>
                <c:pt idx="107">
                  <c:v>26 May 19</c:v>
                </c:pt>
                <c:pt idx="108">
                  <c:v>27 May 19</c:v>
                </c:pt>
                <c:pt idx="109">
                  <c:v>28 May 19</c:v>
                </c:pt>
                <c:pt idx="110">
                  <c:v>29 May 19</c:v>
                </c:pt>
                <c:pt idx="111">
                  <c:v>30 May 19</c:v>
                </c:pt>
                <c:pt idx="112">
                  <c:v>31 May 19</c:v>
                </c:pt>
                <c:pt idx="113">
                  <c:v>1 Jun 19</c:v>
                </c:pt>
                <c:pt idx="114">
                  <c:v>2 Jun 19</c:v>
                </c:pt>
                <c:pt idx="115">
                  <c:v>3 Jun 19</c:v>
                </c:pt>
                <c:pt idx="116">
                  <c:v>4 Jun 19</c:v>
                </c:pt>
                <c:pt idx="117">
                  <c:v>5 Jun 19</c:v>
                </c:pt>
                <c:pt idx="118">
                  <c:v>6 Jun 19</c:v>
                </c:pt>
                <c:pt idx="119">
                  <c:v>7 Jun 19</c:v>
                </c:pt>
                <c:pt idx="120">
                  <c:v>8 Jun 19</c:v>
                </c:pt>
                <c:pt idx="121">
                  <c:v>9 Jun 19</c:v>
                </c:pt>
                <c:pt idx="122">
                  <c:v>10 Jun 19</c:v>
                </c:pt>
                <c:pt idx="123">
                  <c:v>11 Jun 19</c:v>
                </c:pt>
                <c:pt idx="124">
                  <c:v>12 Jun 19</c:v>
                </c:pt>
                <c:pt idx="125">
                  <c:v>13 Jun 19</c:v>
                </c:pt>
                <c:pt idx="126">
                  <c:v>14 Jun 19</c:v>
                </c:pt>
                <c:pt idx="127">
                  <c:v>15 Jun 19</c:v>
                </c:pt>
                <c:pt idx="128">
                  <c:v>16 Jun 19</c:v>
                </c:pt>
                <c:pt idx="129">
                  <c:v>17 Jun 19</c:v>
                </c:pt>
                <c:pt idx="130">
                  <c:v>18 Jun 19</c:v>
                </c:pt>
                <c:pt idx="131">
                  <c:v>19 Jun 19</c:v>
                </c:pt>
                <c:pt idx="132">
                  <c:v>20 Jun 19</c:v>
                </c:pt>
                <c:pt idx="133">
                  <c:v>21 Jun 19</c:v>
                </c:pt>
                <c:pt idx="134">
                  <c:v>22 Jun 19</c:v>
                </c:pt>
                <c:pt idx="135">
                  <c:v>23 Jun 19</c:v>
                </c:pt>
                <c:pt idx="136">
                  <c:v>24 Jun 19</c:v>
                </c:pt>
                <c:pt idx="137">
                  <c:v>25 Jun 19</c:v>
                </c:pt>
                <c:pt idx="138">
                  <c:v>26 Jun 19</c:v>
                </c:pt>
                <c:pt idx="139">
                  <c:v>27 Jun 19</c:v>
                </c:pt>
                <c:pt idx="140">
                  <c:v>28 Jun 19</c:v>
                </c:pt>
                <c:pt idx="141">
                  <c:v>29 Jun 19</c:v>
                </c:pt>
                <c:pt idx="142">
                  <c:v>30 Jun 19</c:v>
                </c:pt>
                <c:pt idx="143">
                  <c:v>1 Jul 19</c:v>
                </c:pt>
                <c:pt idx="144">
                  <c:v>2 Jul 19</c:v>
                </c:pt>
                <c:pt idx="145">
                  <c:v>3 Jul 19</c:v>
                </c:pt>
                <c:pt idx="146">
                  <c:v>4 Jul 19</c:v>
                </c:pt>
                <c:pt idx="147">
                  <c:v>5 Jul 19</c:v>
                </c:pt>
                <c:pt idx="148">
                  <c:v>6 Jul 19</c:v>
                </c:pt>
                <c:pt idx="149">
                  <c:v>7 Jul 19</c:v>
                </c:pt>
                <c:pt idx="150">
                  <c:v>8 Jul 19</c:v>
                </c:pt>
                <c:pt idx="151">
                  <c:v>9 Jul 19</c:v>
                </c:pt>
                <c:pt idx="152">
                  <c:v>10 Jul 19</c:v>
                </c:pt>
                <c:pt idx="153">
                  <c:v>11 Jul 19</c:v>
                </c:pt>
                <c:pt idx="154">
                  <c:v>12 Jul 19</c:v>
                </c:pt>
                <c:pt idx="155">
                  <c:v>13 Jul 19</c:v>
                </c:pt>
                <c:pt idx="156">
                  <c:v>14 Jul 19</c:v>
                </c:pt>
                <c:pt idx="157">
                  <c:v>15 Jul 19</c:v>
                </c:pt>
                <c:pt idx="158">
                  <c:v>16 Jul 19</c:v>
                </c:pt>
                <c:pt idx="159">
                  <c:v>17 Jul 19</c:v>
                </c:pt>
                <c:pt idx="160">
                  <c:v>18 Jul 19</c:v>
                </c:pt>
                <c:pt idx="161">
                  <c:v>19 Jul 19</c:v>
                </c:pt>
                <c:pt idx="162">
                  <c:v>20 Jul 19</c:v>
                </c:pt>
                <c:pt idx="163">
                  <c:v>21 Jul 19</c:v>
                </c:pt>
                <c:pt idx="164">
                  <c:v>22 Jul 19</c:v>
                </c:pt>
                <c:pt idx="165">
                  <c:v>23 Jul 19</c:v>
                </c:pt>
                <c:pt idx="166">
                  <c:v>24 Jul 19</c:v>
                </c:pt>
                <c:pt idx="167">
                  <c:v>25 Jul 19</c:v>
                </c:pt>
                <c:pt idx="168">
                  <c:v>26 Jul 19</c:v>
                </c:pt>
                <c:pt idx="169">
                  <c:v>27 Jul 19</c:v>
                </c:pt>
                <c:pt idx="170">
                  <c:v>28 Jul 19</c:v>
                </c:pt>
                <c:pt idx="171">
                  <c:v>29 Jul 19</c:v>
                </c:pt>
                <c:pt idx="172">
                  <c:v>30 Jul 19</c:v>
                </c:pt>
                <c:pt idx="173">
                  <c:v>31 Jul 19</c:v>
                </c:pt>
                <c:pt idx="174">
                  <c:v>1 Aug 19</c:v>
                </c:pt>
                <c:pt idx="175">
                  <c:v>2 Aug 19</c:v>
                </c:pt>
                <c:pt idx="176">
                  <c:v>3 Aug 19</c:v>
                </c:pt>
                <c:pt idx="177">
                  <c:v>4 Aug 19</c:v>
                </c:pt>
                <c:pt idx="178">
                  <c:v>5 Aug 19</c:v>
                </c:pt>
                <c:pt idx="179">
                  <c:v>6 Aug 19</c:v>
                </c:pt>
                <c:pt idx="180">
                  <c:v>7 Aug 19</c:v>
                </c:pt>
                <c:pt idx="181">
                  <c:v>8 Aug 19</c:v>
                </c:pt>
                <c:pt idx="182">
                  <c:v>9 Aug 19</c:v>
                </c:pt>
                <c:pt idx="183">
                  <c:v>10 Aug 19</c:v>
                </c:pt>
                <c:pt idx="184">
                  <c:v>11 Aug 19</c:v>
                </c:pt>
                <c:pt idx="185">
                  <c:v>12 Aug 19</c:v>
                </c:pt>
                <c:pt idx="186">
                  <c:v>13 Aug 19</c:v>
                </c:pt>
                <c:pt idx="187">
                  <c:v>14 Aug 19</c:v>
                </c:pt>
                <c:pt idx="188">
                  <c:v>15 Aug 19</c:v>
                </c:pt>
                <c:pt idx="189">
                  <c:v>16 Aug 19</c:v>
                </c:pt>
                <c:pt idx="190">
                  <c:v>17 Aug 19</c:v>
                </c:pt>
                <c:pt idx="191">
                  <c:v>18 Aug 19</c:v>
                </c:pt>
                <c:pt idx="192">
                  <c:v>19 Aug 19</c:v>
                </c:pt>
                <c:pt idx="193">
                  <c:v>20 Aug 19</c:v>
                </c:pt>
                <c:pt idx="194">
                  <c:v>21 Aug 19</c:v>
                </c:pt>
                <c:pt idx="195">
                  <c:v>22 Aug 19</c:v>
                </c:pt>
                <c:pt idx="196">
                  <c:v>23 Aug 19</c:v>
                </c:pt>
                <c:pt idx="197">
                  <c:v>24 Aug 19</c:v>
                </c:pt>
                <c:pt idx="198">
                  <c:v>25 Aug 19</c:v>
                </c:pt>
                <c:pt idx="199">
                  <c:v>26 Aug 19</c:v>
                </c:pt>
                <c:pt idx="200">
                  <c:v>27 Aug 19</c:v>
                </c:pt>
                <c:pt idx="201">
                  <c:v>28 Aug 19</c:v>
                </c:pt>
                <c:pt idx="202">
                  <c:v>29 Aug 19</c:v>
                </c:pt>
                <c:pt idx="203">
                  <c:v>30 Aug 19</c:v>
                </c:pt>
                <c:pt idx="204">
                  <c:v>31 Aug 19</c:v>
                </c:pt>
                <c:pt idx="205">
                  <c:v>1 Sep 19</c:v>
                </c:pt>
                <c:pt idx="206">
                  <c:v>2 Sep 19</c:v>
                </c:pt>
                <c:pt idx="207">
                  <c:v>3 Sep 19</c:v>
                </c:pt>
                <c:pt idx="208">
                  <c:v>4 Sep 19</c:v>
                </c:pt>
                <c:pt idx="209">
                  <c:v>5 Sep 19</c:v>
                </c:pt>
                <c:pt idx="210">
                  <c:v>6 Sep 19</c:v>
                </c:pt>
                <c:pt idx="211">
                  <c:v>7 Sep 19</c:v>
                </c:pt>
                <c:pt idx="212">
                  <c:v>8 Sep 19</c:v>
                </c:pt>
                <c:pt idx="213">
                  <c:v>9 Sep 19</c:v>
                </c:pt>
                <c:pt idx="214">
                  <c:v>10 Sep 19</c:v>
                </c:pt>
                <c:pt idx="215">
                  <c:v>11 Sep 19</c:v>
                </c:pt>
                <c:pt idx="216">
                  <c:v>12 Sep 19</c:v>
                </c:pt>
                <c:pt idx="217">
                  <c:v>13 Sep 19</c:v>
                </c:pt>
                <c:pt idx="218">
                  <c:v>14 Sep 19</c:v>
                </c:pt>
                <c:pt idx="219">
                  <c:v>15 Sep 19</c:v>
                </c:pt>
                <c:pt idx="220">
                  <c:v>16 Sep 19</c:v>
                </c:pt>
                <c:pt idx="221">
                  <c:v>17 Sep 19</c:v>
                </c:pt>
                <c:pt idx="222">
                  <c:v>18 Sep 19</c:v>
                </c:pt>
                <c:pt idx="223">
                  <c:v>19 Sep 19</c:v>
                </c:pt>
                <c:pt idx="224">
                  <c:v>20 Sep 19</c:v>
                </c:pt>
                <c:pt idx="225">
                  <c:v>21 Sep 19</c:v>
                </c:pt>
                <c:pt idx="226">
                  <c:v>22 Sep 19</c:v>
                </c:pt>
                <c:pt idx="227">
                  <c:v>23 Sep 19</c:v>
                </c:pt>
                <c:pt idx="228">
                  <c:v>24 Sep 19</c:v>
                </c:pt>
                <c:pt idx="229">
                  <c:v>25 Sep 19</c:v>
                </c:pt>
                <c:pt idx="230">
                  <c:v>26 Sep 19</c:v>
                </c:pt>
                <c:pt idx="231">
                  <c:v>27 Sep 19</c:v>
                </c:pt>
                <c:pt idx="232">
                  <c:v>28 Sep 19</c:v>
                </c:pt>
                <c:pt idx="233">
                  <c:v>29 Sep 19</c:v>
                </c:pt>
                <c:pt idx="234">
                  <c:v>30 Sep 19</c:v>
                </c:pt>
                <c:pt idx="235">
                  <c:v>1 Oct 19</c:v>
                </c:pt>
                <c:pt idx="236">
                  <c:v>2 Oct 19</c:v>
                </c:pt>
                <c:pt idx="237">
                  <c:v>3 Oct 19</c:v>
                </c:pt>
                <c:pt idx="238">
                  <c:v>4 Oct 19</c:v>
                </c:pt>
                <c:pt idx="239">
                  <c:v>5 Oct 19</c:v>
                </c:pt>
                <c:pt idx="240">
                  <c:v>6 Oct 19</c:v>
                </c:pt>
                <c:pt idx="241">
                  <c:v>7 Oct 19</c:v>
                </c:pt>
                <c:pt idx="242">
                  <c:v>8 Oct 19</c:v>
                </c:pt>
                <c:pt idx="243">
                  <c:v>9 Oct 19</c:v>
                </c:pt>
                <c:pt idx="244">
                  <c:v>10 Oct 19</c:v>
                </c:pt>
                <c:pt idx="245">
                  <c:v>11 Oct 19</c:v>
                </c:pt>
                <c:pt idx="246">
                  <c:v>12 Oct 19</c:v>
                </c:pt>
                <c:pt idx="247">
                  <c:v>13 Oct 19</c:v>
                </c:pt>
                <c:pt idx="248">
                  <c:v>14 Oct 19</c:v>
                </c:pt>
                <c:pt idx="249">
                  <c:v>15 Oct 19</c:v>
                </c:pt>
                <c:pt idx="250">
                  <c:v>16 Oct 19</c:v>
                </c:pt>
                <c:pt idx="251">
                  <c:v>17 Oct 19</c:v>
                </c:pt>
                <c:pt idx="252">
                  <c:v>18 Oct 19</c:v>
                </c:pt>
                <c:pt idx="253">
                  <c:v>19 Oct 19</c:v>
                </c:pt>
                <c:pt idx="254">
                  <c:v>20 Oct 19</c:v>
                </c:pt>
                <c:pt idx="255">
                  <c:v>21 Oct 19</c:v>
                </c:pt>
                <c:pt idx="256">
                  <c:v>22 Oct 19</c:v>
                </c:pt>
                <c:pt idx="257">
                  <c:v>23 Oct 19</c:v>
                </c:pt>
                <c:pt idx="258">
                  <c:v>24 Oct 19</c:v>
                </c:pt>
                <c:pt idx="259">
                  <c:v>25 Oct 19</c:v>
                </c:pt>
                <c:pt idx="260">
                  <c:v>26 Oct 19</c:v>
                </c:pt>
                <c:pt idx="261">
                  <c:v>27 Oct 19</c:v>
                </c:pt>
                <c:pt idx="262">
                  <c:v>28 Oct 19</c:v>
                </c:pt>
                <c:pt idx="263">
                  <c:v>29 Oct 19</c:v>
                </c:pt>
                <c:pt idx="264">
                  <c:v>30 Oct 19</c:v>
                </c:pt>
                <c:pt idx="265">
                  <c:v>31 Oct 19</c:v>
                </c:pt>
                <c:pt idx="266">
                  <c:v>1 Nov 19</c:v>
                </c:pt>
                <c:pt idx="267">
                  <c:v>2 Nov 19</c:v>
                </c:pt>
                <c:pt idx="268">
                  <c:v>3 Nov 19</c:v>
                </c:pt>
                <c:pt idx="269">
                  <c:v>4 Nov 19</c:v>
                </c:pt>
                <c:pt idx="270">
                  <c:v>5 Nov 19</c:v>
                </c:pt>
                <c:pt idx="271">
                  <c:v>6 Nov 19</c:v>
                </c:pt>
                <c:pt idx="272">
                  <c:v>7 Nov 19</c:v>
                </c:pt>
              </c:strCache>
            </c:strRef>
          </c:cat>
          <c:val>
            <c:numRef>
              <c:f>Konyao!$J$1:$J$273</c:f>
              <c:numCache>
                <c:formatCode>General</c:formatCode>
                <c:ptCount val="273"/>
                <c:pt idx="1">
                  <c:v>17186</c:v>
                </c:pt>
                <c:pt idx="2">
                  <c:v>14233</c:v>
                </c:pt>
                <c:pt idx="3">
                  <c:v>13968</c:v>
                </c:pt>
                <c:pt idx="4">
                  <c:v>4353</c:v>
                </c:pt>
                <c:pt idx="5">
                  <c:v>0</c:v>
                </c:pt>
                <c:pt idx="6">
                  <c:v>19192</c:v>
                </c:pt>
                <c:pt idx="7">
                  <c:v>17791</c:v>
                </c:pt>
                <c:pt idx="8">
                  <c:v>14195</c:v>
                </c:pt>
                <c:pt idx="9">
                  <c:v>17678</c:v>
                </c:pt>
                <c:pt idx="10">
                  <c:v>14271</c:v>
                </c:pt>
                <c:pt idx="11">
                  <c:v>15520</c:v>
                </c:pt>
                <c:pt idx="12">
                  <c:v>14233</c:v>
                </c:pt>
                <c:pt idx="13">
                  <c:v>14536</c:v>
                </c:pt>
                <c:pt idx="14">
                  <c:v>14687</c:v>
                </c:pt>
                <c:pt idx="15">
                  <c:v>10675</c:v>
                </c:pt>
                <c:pt idx="16">
                  <c:v>15369</c:v>
                </c:pt>
                <c:pt idx="17">
                  <c:v>14082</c:v>
                </c:pt>
                <c:pt idx="18">
                  <c:v>18549</c:v>
                </c:pt>
                <c:pt idx="19">
                  <c:v>18813</c:v>
                </c:pt>
                <c:pt idx="20">
                  <c:v>17754</c:v>
                </c:pt>
                <c:pt idx="21">
                  <c:v>16656</c:v>
                </c:pt>
                <c:pt idx="22">
                  <c:v>15179</c:v>
                </c:pt>
                <c:pt idx="23">
                  <c:v>13211</c:v>
                </c:pt>
                <c:pt idx="24">
                  <c:v>13514</c:v>
                </c:pt>
                <c:pt idx="25">
                  <c:v>17640</c:v>
                </c:pt>
                <c:pt idx="26">
                  <c:v>17110</c:v>
                </c:pt>
                <c:pt idx="27">
                  <c:v>14687</c:v>
                </c:pt>
                <c:pt idx="28">
                  <c:v>13703</c:v>
                </c:pt>
                <c:pt idx="29">
                  <c:v>18813</c:v>
                </c:pt>
                <c:pt idx="30">
                  <c:v>19343</c:v>
                </c:pt>
                <c:pt idx="31">
                  <c:v>13892</c:v>
                </c:pt>
                <c:pt idx="32">
                  <c:v>13741</c:v>
                </c:pt>
                <c:pt idx="33">
                  <c:v>9009</c:v>
                </c:pt>
                <c:pt idx="34">
                  <c:v>14574</c:v>
                </c:pt>
                <c:pt idx="35">
                  <c:v>18549</c:v>
                </c:pt>
                <c:pt idx="36">
                  <c:v>16504</c:v>
                </c:pt>
                <c:pt idx="37">
                  <c:v>17299</c:v>
                </c:pt>
                <c:pt idx="38">
                  <c:v>17489</c:v>
                </c:pt>
                <c:pt idx="39">
                  <c:v>17451</c:v>
                </c:pt>
                <c:pt idx="40">
                  <c:v>303</c:v>
                </c:pt>
                <c:pt idx="41">
                  <c:v>18927</c:v>
                </c:pt>
                <c:pt idx="42">
                  <c:v>17905</c:v>
                </c:pt>
                <c:pt idx="43">
                  <c:v>18359</c:v>
                </c:pt>
                <c:pt idx="44">
                  <c:v>16315</c:v>
                </c:pt>
                <c:pt idx="45">
                  <c:v>17299</c:v>
                </c:pt>
                <c:pt idx="46">
                  <c:v>16353</c:v>
                </c:pt>
                <c:pt idx="47">
                  <c:v>14839</c:v>
                </c:pt>
                <c:pt idx="48">
                  <c:v>8517</c:v>
                </c:pt>
                <c:pt idx="49">
                  <c:v>17867</c:v>
                </c:pt>
                <c:pt idx="50">
                  <c:v>17829</c:v>
                </c:pt>
                <c:pt idx="51">
                  <c:v>17640</c:v>
                </c:pt>
                <c:pt idx="52">
                  <c:v>16429</c:v>
                </c:pt>
                <c:pt idx="53">
                  <c:v>17564</c:v>
                </c:pt>
                <c:pt idx="54">
                  <c:v>15672</c:v>
                </c:pt>
                <c:pt idx="55">
                  <c:v>265</c:v>
                </c:pt>
                <c:pt idx="56">
                  <c:v>15482</c:v>
                </c:pt>
                <c:pt idx="57">
                  <c:v>8214</c:v>
                </c:pt>
                <c:pt idx="58">
                  <c:v>719</c:v>
                </c:pt>
                <c:pt idx="59">
                  <c:v>530</c:v>
                </c:pt>
                <c:pt idx="60">
                  <c:v>0</c:v>
                </c:pt>
                <c:pt idx="61">
                  <c:v>416</c:v>
                </c:pt>
                <c:pt idx="62">
                  <c:v>0</c:v>
                </c:pt>
                <c:pt idx="63">
                  <c:v>1363</c:v>
                </c:pt>
                <c:pt idx="64">
                  <c:v>0</c:v>
                </c:pt>
                <c:pt idx="65">
                  <c:v>13438</c:v>
                </c:pt>
                <c:pt idx="66">
                  <c:v>15066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16618</c:v>
                </c:pt>
                <c:pt idx="72">
                  <c:v>13476</c:v>
                </c:pt>
                <c:pt idx="73">
                  <c:v>11394</c:v>
                </c:pt>
                <c:pt idx="74">
                  <c:v>8669</c:v>
                </c:pt>
                <c:pt idx="75">
                  <c:v>11924</c:v>
                </c:pt>
                <c:pt idx="76">
                  <c:v>10978</c:v>
                </c:pt>
                <c:pt idx="77">
                  <c:v>8063</c:v>
                </c:pt>
                <c:pt idx="78">
                  <c:v>6019</c:v>
                </c:pt>
                <c:pt idx="79">
                  <c:v>10713</c:v>
                </c:pt>
                <c:pt idx="80">
                  <c:v>10523</c:v>
                </c:pt>
                <c:pt idx="81">
                  <c:v>10561</c:v>
                </c:pt>
                <c:pt idx="82">
                  <c:v>15255</c:v>
                </c:pt>
                <c:pt idx="83">
                  <c:v>11962</c:v>
                </c:pt>
                <c:pt idx="84">
                  <c:v>11810</c:v>
                </c:pt>
                <c:pt idx="85">
                  <c:v>15444</c:v>
                </c:pt>
                <c:pt idx="86">
                  <c:v>17148</c:v>
                </c:pt>
                <c:pt idx="87">
                  <c:v>13855</c:v>
                </c:pt>
                <c:pt idx="88">
                  <c:v>14952</c:v>
                </c:pt>
                <c:pt idx="89">
                  <c:v>12378</c:v>
                </c:pt>
                <c:pt idx="90">
                  <c:v>12492</c:v>
                </c:pt>
                <c:pt idx="91">
                  <c:v>15672</c:v>
                </c:pt>
                <c:pt idx="92">
                  <c:v>16391</c:v>
                </c:pt>
                <c:pt idx="93">
                  <c:v>14271</c:v>
                </c:pt>
                <c:pt idx="94">
                  <c:v>14195</c:v>
                </c:pt>
                <c:pt idx="95">
                  <c:v>14990</c:v>
                </c:pt>
                <c:pt idx="96">
                  <c:v>16126</c:v>
                </c:pt>
                <c:pt idx="97">
                  <c:v>14725</c:v>
                </c:pt>
                <c:pt idx="98">
                  <c:v>16429</c:v>
                </c:pt>
                <c:pt idx="99">
                  <c:v>15444</c:v>
                </c:pt>
                <c:pt idx="100">
                  <c:v>12113</c:v>
                </c:pt>
                <c:pt idx="101">
                  <c:v>13476</c:v>
                </c:pt>
                <c:pt idx="102">
                  <c:v>16618</c:v>
                </c:pt>
                <c:pt idx="103">
                  <c:v>16126</c:v>
                </c:pt>
                <c:pt idx="104">
                  <c:v>15747</c:v>
                </c:pt>
                <c:pt idx="105">
                  <c:v>9804</c:v>
                </c:pt>
                <c:pt idx="106">
                  <c:v>13287</c:v>
                </c:pt>
                <c:pt idx="107">
                  <c:v>16050</c:v>
                </c:pt>
                <c:pt idx="108">
                  <c:v>15028</c:v>
                </c:pt>
                <c:pt idx="109">
                  <c:v>13627</c:v>
                </c:pt>
                <c:pt idx="110">
                  <c:v>14385</c:v>
                </c:pt>
                <c:pt idx="111">
                  <c:v>15520</c:v>
                </c:pt>
                <c:pt idx="112">
                  <c:v>13930</c:v>
                </c:pt>
                <c:pt idx="113">
                  <c:v>9426</c:v>
                </c:pt>
                <c:pt idx="114">
                  <c:v>12151</c:v>
                </c:pt>
                <c:pt idx="115">
                  <c:v>6852</c:v>
                </c:pt>
                <c:pt idx="116">
                  <c:v>11773</c:v>
                </c:pt>
                <c:pt idx="117">
                  <c:v>12189</c:v>
                </c:pt>
                <c:pt idx="118">
                  <c:v>12151</c:v>
                </c:pt>
                <c:pt idx="119">
                  <c:v>13060</c:v>
                </c:pt>
                <c:pt idx="120">
                  <c:v>12038</c:v>
                </c:pt>
                <c:pt idx="121">
                  <c:v>10107</c:v>
                </c:pt>
                <c:pt idx="122">
                  <c:v>9464</c:v>
                </c:pt>
                <c:pt idx="123">
                  <c:v>8669</c:v>
                </c:pt>
                <c:pt idx="124">
                  <c:v>13741</c:v>
                </c:pt>
                <c:pt idx="125">
                  <c:v>14271</c:v>
                </c:pt>
                <c:pt idx="126">
                  <c:v>13098</c:v>
                </c:pt>
                <c:pt idx="127">
                  <c:v>11281</c:v>
                </c:pt>
                <c:pt idx="128">
                  <c:v>11394</c:v>
                </c:pt>
                <c:pt idx="129">
                  <c:v>11697</c:v>
                </c:pt>
                <c:pt idx="130">
                  <c:v>12681</c:v>
                </c:pt>
                <c:pt idx="131">
                  <c:v>12833</c:v>
                </c:pt>
                <c:pt idx="132">
                  <c:v>12605</c:v>
                </c:pt>
                <c:pt idx="133">
                  <c:v>13438</c:v>
                </c:pt>
                <c:pt idx="134">
                  <c:v>12946</c:v>
                </c:pt>
                <c:pt idx="135">
                  <c:v>12605</c:v>
                </c:pt>
                <c:pt idx="136">
                  <c:v>12000</c:v>
                </c:pt>
                <c:pt idx="137">
                  <c:v>13173</c:v>
                </c:pt>
                <c:pt idx="138">
                  <c:v>12492</c:v>
                </c:pt>
                <c:pt idx="139">
                  <c:v>13627</c:v>
                </c:pt>
                <c:pt idx="140">
                  <c:v>10221</c:v>
                </c:pt>
                <c:pt idx="141">
                  <c:v>12340</c:v>
                </c:pt>
                <c:pt idx="142">
                  <c:v>13741</c:v>
                </c:pt>
                <c:pt idx="143">
                  <c:v>11886</c:v>
                </c:pt>
                <c:pt idx="144">
                  <c:v>12908</c:v>
                </c:pt>
                <c:pt idx="145">
                  <c:v>13325</c:v>
                </c:pt>
                <c:pt idx="146">
                  <c:v>15369</c:v>
                </c:pt>
                <c:pt idx="147">
                  <c:v>14915</c:v>
                </c:pt>
                <c:pt idx="148">
                  <c:v>14915</c:v>
                </c:pt>
                <c:pt idx="149">
                  <c:v>12870</c:v>
                </c:pt>
                <c:pt idx="150">
                  <c:v>15482</c:v>
                </c:pt>
                <c:pt idx="151">
                  <c:v>15520</c:v>
                </c:pt>
                <c:pt idx="152">
                  <c:v>13135</c:v>
                </c:pt>
                <c:pt idx="153">
                  <c:v>10751</c:v>
                </c:pt>
                <c:pt idx="154">
                  <c:v>11205</c:v>
                </c:pt>
                <c:pt idx="155">
                  <c:v>15331</c:v>
                </c:pt>
                <c:pt idx="156">
                  <c:v>16353</c:v>
                </c:pt>
                <c:pt idx="157">
                  <c:v>16845</c:v>
                </c:pt>
                <c:pt idx="158">
                  <c:v>16391</c:v>
                </c:pt>
                <c:pt idx="159">
                  <c:v>16202</c:v>
                </c:pt>
                <c:pt idx="160">
                  <c:v>15293</c:v>
                </c:pt>
                <c:pt idx="161">
                  <c:v>15407</c:v>
                </c:pt>
                <c:pt idx="162">
                  <c:v>17413</c:v>
                </c:pt>
                <c:pt idx="163">
                  <c:v>12340</c:v>
                </c:pt>
                <c:pt idx="164">
                  <c:v>8101</c:v>
                </c:pt>
                <c:pt idx="165">
                  <c:v>11053</c:v>
                </c:pt>
                <c:pt idx="166">
                  <c:v>8706</c:v>
                </c:pt>
                <c:pt idx="167">
                  <c:v>13741</c:v>
                </c:pt>
                <c:pt idx="168">
                  <c:v>13022</c:v>
                </c:pt>
                <c:pt idx="169">
                  <c:v>12908</c:v>
                </c:pt>
                <c:pt idx="170">
                  <c:v>7912</c:v>
                </c:pt>
                <c:pt idx="171">
                  <c:v>9350</c:v>
                </c:pt>
                <c:pt idx="172">
                  <c:v>11962</c:v>
                </c:pt>
                <c:pt idx="173">
                  <c:v>9804</c:v>
                </c:pt>
                <c:pt idx="174">
                  <c:v>15785</c:v>
                </c:pt>
                <c:pt idx="175">
                  <c:v>15104</c:v>
                </c:pt>
                <c:pt idx="176">
                  <c:v>14157</c:v>
                </c:pt>
                <c:pt idx="177">
                  <c:v>15369</c:v>
                </c:pt>
                <c:pt idx="178">
                  <c:v>13665</c:v>
                </c:pt>
                <c:pt idx="179">
                  <c:v>13287</c:v>
                </c:pt>
                <c:pt idx="180">
                  <c:v>13287</c:v>
                </c:pt>
                <c:pt idx="181">
                  <c:v>11508</c:v>
                </c:pt>
                <c:pt idx="182">
                  <c:v>10448</c:v>
                </c:pt>
                <c:pt idx="183">
                  <c:v>7457</c:v>
                </c:pt>
                <c:pt idx="184">
                  <c:v>2233</c:v>
                </c:pt>
                <c:pt idx="185">
                  <c:v>10675</c:v>
                </c:pt>
                <c:pt idx="186">
                  <c:v>11735</c:v>
                </c:pt>
                <c:pt idx="187">
                  <c:v>13287</c:v>
                </c:pt>
                <c:pt idx="188">
                  <c:v>12757</c:v>
                </c:pt>
                <c:pt idx="189">
                  <c:v>15899</c:v>
                </c:pt>
                <c:pt idx="190">
                  <c:v>17072</c:v>
                </c:pt>
                <c:pt idx="191">
                  <c:v>16353</c:v>
                </c:pt>
                <c:pt idx="192">
                  <c:v>16959</c:v>
                </c:pt>
                <c:pt idx="193">
                  <c:v>10221</c:v>
                </c:pt>
                <c:pt idx="194">
                  <c:v>14157</c:v>
                </c:pt>
                <c:pt idx="195">
                  <c:v>13892</c:v>
                </c:pt>
                <c:pt idx="196">
                  <c:v>12530</c:v>
                </c:pt>
                <c:pt idx="197">
                  <c:v>16807</c:v>
                </c:pt>
                <c:pt idx="198">
                  <c:v>14650</c:v>
                </c:pt>
                <c:pt idx="199">
                  <c:v>12643</c:v>
                </c:pt>
                <c:pt idx="200">
                  <c:v>11129</c:v>
                </c:pt>
                <c:pt idx="201">
                  <c:v>14801</c:v>
                </c:pt>
                <c:pt idx="202">
                  <c:v>11962</c:v>
                </c:pt>
                <c:pt idx="203">
                  <c:v>12492</c:v>
                </c:pt>
                <c:pt idx="204">
                  <c:v>7987</c:v>
                </c:pt>
                <c:pt idx="205">
                  <c:v>12757</c:v>
                </c:pt>
                <c:pt idx="206">
                  <c:v>11583</c:v>
                </c:pt>
                <c:pt idx="207">
                  <c:v>12870</c:v>
                </c:pt>
                <c:pt idx="208">
                  <c:v>15179</c:v>
                </c:pt>
                <c:pt idx="209">
                  <c:v>14763</c:v>
                </c:pt>
                <c:pt idx="210">
                  <c:v>16580</c:v>
                </c:pt>
                <c:pt idx="211">
                  <c:v>13514</c:v>
                </c:pt>
                <c:pt idx="212">
                  <c:v>14006</c:v>
                </c:pt>
                <c:pt idx="213">
                  <c:v>16277</c:v>
                </c:pt>
                <c:pt idx="214">
                  <c:v>13627</c:v>
                </c:pt>
                <c:pt idx="215">
                  <c:v>12757</c:v>
                </c:pt>
                <c:pt idx="216">
                  <c:v>17375</c:v>
                </c:pt>
                <c:pt idx="217">
                  <c:v>17413</c:v>
                </c:pt>
                <c:pt idx="218">
                  <c:v>18170</c:v>
                </c:pt>
                <c:pt idx="219">
                  <c:v>18284</c:v>
                </c:pt>
                <c:pt idx="220">
                  <c:v>19571</c:v>
                </c:pt>
                <c:pt idx="221">
                  <c:v>19722</c:v>
                </c:pt>
                <c:pt idx="222">
                  <c:v>19495</c:v>
                </c:pt>
                <c:pt idx="223">
                  <c:v>19949</c:v>
                </c:pt>
                <c:pt idx="224">
                  <c:v>19949</c:v>
                </c:pt>
                <c:pt idx="225">
                  <c:v>18094</c:v>
                </c:pt>
                <c:pt idx="226">
                  <c:v>16050</c:v>
                </c:pt>
                <c:pt idx="227">
                  <c:v>17943</c:v>
                </c:pt>
                <c:pt idx="228">
                  <c:v>14574</c:v>
                </c:pt>
                <c:pt idx="229">
                  <c:v>14990</c:v>
                </c:pt>
                <c:pt idx="230">
                  <c:v>16694</c:v>
                </c:pt>
                <c:pt idx="231">
                  <c:v>14536</c:v>
                </c:pt>
                <c:pt idx="232">
                  <c:v>18927</c:v>
                </c:pt>
                <c:pt idx="233">
                  <c:v>19192</c:v>
                </c:pt>
                <c:pt idx="234">
                  <c:v>14385</c:v>
                </c:pt>
                <c:pt idx="235">
                  <c:v>16732</c:v>
                </c:pt>
                <c:pt idx="236">
                  <c:v>19154</c:v>
                </c:pt>
                <c:pt idx="237">
                  <c:v>20328</c:v>
                </c:pt>
                <c:pt idx="238">
                  <c:v>20063</c:v>
                </c:pt>
                <c:pt idx="239">
                  <c:v>19268</c:v>
                </c:pt>
                <c:pt idx="240">
                  <c:v>15558</c:v>
                </c:pt>
                <c:pt idx="241">
                  <c:v>18170</c:v>
                </c:pt>
                <c:pt idx="242">
                  <c:v>20517</c:v>
                </c:pt>
                <c:pt idx="243">
                  <c:v>18056</c:v>
                </c:pt>
                <c:pt idx="244">
                  <c:v>16921</c:v>
                </c:pt>
                <c:pt idx="245">
                  <c:v>19873</c:v>
                </c:pt>
                <c:pt idx="246">
                  <c:v>17716</c:v>
                </c:pt>
                <c:pt idx="247">
                  <c:v>17299</c:v>
                </c:pt>
                <c:pt idx="248">
                  <c:v>17564</c:v>
                </c:pt>
                <c:pt idx="249">
                  <c:v>20101</c:v>
                </c:pt>
                <c:pt idx="250">
                  <c:v>18056</c:v>
                </c:pt>
                <c:pt idx="251">
                  <c:v>19154</c:v>
                </c:pt>
                <c:pt idx="252">
                  <c:v>11091</c:v>
                </c:pt>
                <c:pt idx="253">
                  <c:v>17829</c:v>
                </c:pt>
                <c:pt idx="254">
                  <c:v>19457</c:v>
                </c:pt>
                <c:pt idx="255">
                  <c:v>19268</c:v>
                </c:pt>
                <c:pt idx="256">
                  <c:v>17602</c:v>
                </c:pt>
                <c:pt idx="257">
                  <c:v>20820</c:v>
                </c:pt>
                <c:pt idx="258">
                  <c:v>14612</c:v>
                </c:pt>
                <c:pt idx="259">
                  <c:v>18019</c:v>
                </c:pt>
                <c:pt idx="260">
                  <c:v>18965</c:v>
                </c:pt>
                <c:pt idx="261">
                  <c:v>19533</c:v>
                </c:pt>
                <c:pt idx="262">
                  <c:v>14801</c:v>
                </c:pt>
                <c:pt idx="263">
                  <c:v>16012</c:v>
                </c:pt>
                <c:pt idx="264">
                  <c:v>18321</c:v>
                </c:pt>
                <c:pt idx="265">
                  <c:v>17867</c:v>
                </c:pt>
                <c:pt idx="266">
                  <c:v>18473</c:v>
                </c:pt>
                <c:pt idx="267">
                  <c:v>17375</c:v>
                </c:pt>
                <c:pt idx="268">
                  <c:v>17224</c:v>
                </c:pt>
                <c:pt idx="269">
                  <c:v>17678</c:v>
                </c:pt>
                <c:pt idx="270">
                  <c:v>17678</c:v>
                </c:pt>
                <c:pt idx="271">
                  <c:v>18321</c:v>
                </c:pt>
                <c:pt idx="272">
                  <c:v>18813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028-4302-BD1C-B614997695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25416415"/>
        <c:axId val="1325404351"/>
      </c:lineChart>
      <c:catAx>
        <c:axId val="13254164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5404351"/>
        <c:crosses val="autoZero"/>
        <c:auto val="1"/>
        <c:lblAlgn val="ctr"/>
        <c:lblOffset val="100"/>
        <c:noMultiLvlLbl val="0"/>
      </c:catAx>
      <c:valAx>
        <c:axId val="13254043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54164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0.61705</cdr:x>
      <cdr:y>0.10522</cdr:y>
    </cdr:from>
    <cdr:to>
      <cdr:x>0.95916</cdr:x>
      <cdr:y>0.25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69065" y="288636"/>
          <a:ext cx="2311400" cy="3971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/>
            <a:t>Groundwater Level</a:t>
          </a:r>
          <a:endParaRPr lang="en-US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0.78162</cdr:x>
      <cdr:y>0.63494</cdr:y>
    </cdr:from>
    <cdr:to>
      <cdr:x>0.97471</cdr:x>
      <cdr:y>0.74905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58691" y="2004291"/>
          <a:ext cx="1348509" cy="3602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/>
            <a:t>Pump Rate</a:t>
          </a:r>
          <a:endParaRPr lang="en-US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ACA327-FE56-46F9-8AE3-D96F3ADABD18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3A37B-1044-4871-8386-6C6EACE95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35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785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469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189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251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152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503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8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63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0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60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785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E5205-0435-40BC-875E-87C3064EB2B3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DC110-0510-43E6-B4A7-264969481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088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072" y="330994"/>
            <a:ext cx="105156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694609"/>
              </p:ext>
            </p:extLst>
          </p:nvPr>
        </p:nvGraphicFramePr>
        <p:xfrm>
          <a:off x="2821" y="0"/>
          <a:ext cx="12192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Slide" r:id="rId3" imgW="5908784" imgH="3324142" progId="PowerPoint.Slide.12">
                  <p:embed/>
                </p:oleObj>
              </mc:Choice>
              <mc:Fallback>
                <p:oleObj name="Slide" r:id="rId3" imgW="5908784" imgH="3324142" progId="PowerPoint.Slid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21" y="0"/>
                        <a:ext cx="12192000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102437" y="6040583"/>
            <a:ext cx="3089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(Water Mission)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2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947" y="162995"/>
            <a:ext cx="10515600" cy="1325563"/>
          </a:xfrm>
        </p:spPr>
        <p:txBody>
          <a:bodyPr/>
          <a:lstStyle/>
          <a:p>
            <a:pPr algn="ctr"/>
            <a:r>
              <a:rPr lang="en-US" dirty="0" smtClean="0">
                <a:latin typeface="+mn-lt"/>
              </a:rPr>
              <a:t>Change in Aquifer Storage, </a:t>
            </a:r>
            <a:r>
              <a:rPr lang="en-US" dirty="0" smtClean="0">
                <a:latin typeface="Symbol" panose="05050102010706020507" pitchFamily="18" charset="2"/>
              </a:rPr>
              <a:t>D</a:t>
            </a:r>
            <a:r>
              <a:rPr lang="en-US" dirty="0" smtClean="0">
                <a:latin typeface="+mn-lt"/>
              </a:rPr>
              <a:t>S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8558"/>
            <a:ext cx="10515600" cy="48543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G</a:t>
            </a:r>
            <a:r>
              <a:rPr lang="en-US" b="1" dirty="0" smtClean="0"/>
              <a:t>roundwater level measurements are needed to calculate the amount of water stored in an aquifer.</a:t>
            </a:r>
          </a:p>
          <a:p>
            <a:pPr marL="0" indent="0">
              <a:buNone/>
            </a:pPr>
            <a:r>
              <a:rPr lang="en-US" dirty="0" smtClean="0"/>
              <a:t>Rising water levels       increase in water storage.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Declining water levels        a decrease in water storage.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759" y="2907344"/>
            <a:ext cx="3263737" cy="1267491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3648363" y="2540000"/>
            <a:ext cx="443345" cy="1754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174835" y="4549054"/>
            <a:ext cx="443345" cy="1754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902" y="4936006"/>
            <a:ext cx="4560594" cy="19219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24073" y="4987636"/>
            <a:ext cx="1209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Limpopo Basin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607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Declining groundwater levels can also lead to</a:t>
            </a: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832927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Increase </a:t>
            </a:r>
            <a:r>
              <a:rPr lang="en-US" dirty="0"/>
              <a:t>in power required to pump (as groundwater levels fall, more </a:t>
            </a:r>
            <a:r>
              <a:rPr lang="en-US" dirty="0" smtClean="0"/>
              <a:t>	power </a:t>
            </a:r>
            <a:r>
              <a:rPr lang="en-US" dirty="0"/>
              <a:t>is required for pumping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Change in groundwater quality or chemistry (generally a </a:t>
            </a:r>
            <a:r>
              <a:rPr lang="en-US" dirty="0" smtClean="0"/>
              <a:t>deterioration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3267460"/>
              </p:ext>
            </p:extLst>
          </p:nvPr>
        </p:nvGraphicFramePr>
        <p:xfrm>
          <a:off x="5779819" y="1272968"/>
          <a:ext cx="5970815" cy="2899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496968"/>
              </p:ext>
            </p:extLst>
          </p:nvPr>
        </p:nvGraphicFramePr>
        <p:xfrm>
          <a:off x="5779819" y="4089205"/>
          <a:ext cx="6183086" cy="2726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1387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Benefits of Groundwater Level Monitoring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i="1" dirty="0" smtClean="0"/>
              <a:t>Fundamental information </a:t>
            </a:r>
            <a:r>
              <a:rPr lang="en-US" dirty="0" smtClean="0"/>
              <a:t>for sustainable management</a:t>
            </a:r>
          </a:p>
          <a:p>
            <a:endParaRPr lang="en-US" dirty="0" smtClean="0"/>
          </a:p>
          <a:p>
            <a:r>
              <a:rPr lang="en-US" dirty="0"/>
              <a:t>Determine changes in groundwater </a:t>
            </a:r>
            <a:r>
              <a:rPr lang="en-US" dirty="0" smtClean="0"/>
              <a:t>storage</a:t>
            </a:r>
          </a:p>
          <a:p>
            <a:endParaRPr lang="en-US" dirty="0" smtClean="0"/>
          </a:p>
          <a:p>
            <a:r>
              <a:rPr lang="en-US" dirty="0"/>
              <a:t>Identify effects of climate change and land-use </a:t>
            </a:r>
            <a:r>
              <a:rPr lang="en-US" dirty="0" smtClean="0"/>
              <a:t>change</a:t>
            </a:r>
          </a:p>
          <a:p>
            <a:endParaRPr lang="en-US" dirty="0" smtClean="0"/>
          </a:p>
          <a:p>
            <a:r>
              <a:rPr lang="en-US" dirty="0" smtClean="0"/>
              <a:t>Evaluate connections of groundwater with wetlands, streams, springs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Calibrate computer models of groundwater flow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75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Sustainable Practices: Before Well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85" y="1537949"/>
            <a:ext cx="1078872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ssess water needs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dirty="0" smtClean="0"/>
              <a:t>Assess groundwater resources</a:t>
            </a:r>
          </a:p>
          <a:p>
            <a:pPr marL="0" indent="0">
              <a:buNone/>
            </a:pPr>
            <a:r>
              <a:rPr lang="en-US" sz="2400" dirty="0" smtClean="0"/>
              <a:t>1) Consult local water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users and experts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2) Hydrogeological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assessment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374" y="2968359"/>
            <a:ext cx="9113041" cy="39159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41897" y="6452171"/>
            <a:ext cx="2517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(Water Mission)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56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Sustainable Practices: </a:t>
            </a:r>
            <a:br>
              <a:rPr lang="en-US" dirty="0" smtClean="0"/>
            </a:br>
            <a:r>
              <a:rPr lang="en-US" dirty="0" smtClean="0"/>
              <a:t>After Well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4725" y="2433291"/>
            <a:ext cx="5260369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500" dirty="0" smtClean="0"/>
              <a:t>Aquifer Testing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Single-well pump test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Provides production 	  	</a:t>
            </a:r>
            <a:r>
              <a:rPr lang="en-US" dirty="0"/>
              <a:t> </a:t>
            </a:r>
            <a:r>
              <a:rPr lang="en-US" dirty="0" smtClean="0"/>
              <a:t>    capability of well</a:t>
            </a:r>
            <a:r>
              <a:rPr lang="en-US" dirty="0"/>
              <a:t>	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Used to determine proper 		     pump size</a:t>
            </a:r>
          </a:p>
          <a:p>
            <a:r>
              <a:rPr lang="en-US" dirty="0"/>
              <a:t>Multi-well pump test</a:t>
            </a:r>
          </a:p>
          <a:p>
            <a:pPr marL="0" indent="0">
              <a:buNone/>
            </a:pPr>
            <a:r>
              <a:rPr lang="en-US" dirty="0"/>
              <a:t>	Provides aquifer properties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725" y="848088"/>
            <a:ext cx="4500752" cy="59365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76153" y="6524090"/>
            <a:ext cx="1993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Davis &amp; </a:t>
            </a:r>
            <a:r>
              <a:rPr lang="en-US" dirty="0" err="1" smtClean="0"/>
              <a:t>Shirtliff</a:t>
            </a:r>
            <a:r>
              <a:rPr lang="en-US" dirty="0" smtClean="0"/>
              <a:t>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33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Sustainable Practices: During Well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717" y="1486578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Monitor pumping rate and groundwater level</a:t>
            </a:r>
            <a:r>
              <a:rPr lang="en-U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32" y="2947962"/>
            <a:ext cx="4367096" cy="3284034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700" y="2990919"/>
            <a:ext cx="6700578" cy="36931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5837916"/>
            <a:ext cx="139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6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4231" y="259108"/>
            <a:ext cx="6967330" cy="1325563"/>
          </a:xfrm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sz="3200" dirty="0" smtClean="0"/>
              <a:t>Typical Solar Powered Groundwater Pump System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99" y="1953251"/>
            <a:ext cx="6587794" cy="3880184"/>
          </a:xfrm>
        </p:spPr>
      </p:pic>
      <p:sp>
        <p:nvSpPr>
          <p:cNvPr id="5" name="TextBox 4"/>
          <p:cNvSpPr txBox="1"/>
          <p:nvPr/>
        </p:nvSpPr>
        <p:spPr>
          <a:xfrm>
            <a:off x="7136296" y="5772832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Water Level Sensors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306096" y="6202015"/>
            <a:ext cx="194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Kiprona</a:t>
            </a:r>
            <a:r>
              <a:rPr lang="en-US" dirty="0" smtClean="0"/>
              <a:t> and Ibáñez </a:t>
            </a:r>
            <a:r>
              <a:rPr lang="en-US" dirty="0" err="1" smtClean="0"/>
              <a:t>Llario</a:t>
            </a:r>
            <a:r>
              <a:rPr lang="en-US" dirty="0" smtClean="0"/>
              <a:t>, 2020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7565" y="786852"/>
            <a:ext cx="4333461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r>
              <a:rPr lang="en-US" sz="2800" dirty="0" smtClean="0"/>
              <a:t>Pressure and flow sensors are integral components of the SPGW system, facilitating smooth operation. </a:t>
            </a:r>
          </a:p>
          <a:p>
            <a:endParaRPr lang="en-US" sz="2800" dirty="0"/>
          </a:p>
          <a:p>
            <a:r>
              <a:rPr lang="en-US" sz="2800" dirty="0" smtClean="0"/>
              <a:t>These sensors also record groundwater levels and pumping rates that can guide long-term sustainable management.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7436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4873335" y="939800"/>
          <a:ext cx="675640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645890" y="3537527"/>
          <a:ext cx="6983845" cy="3156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81891" y="567303"/>
            <a:ext cx="406399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Groundwater Levels and Pumping Rate monitored remotely with Solar Powered Groundwater System in </a:t>
            </a:r>
            <a:r>
              <a:rPr lang="en-US" sz="2800" dirty="0" err="1" smtClean="0"/>
              <a:t>Konyao</a:t>
            </a:r>
            <a:r>
              <a:rPr lang="en-US" sz="2800" dirty="0" smtClean="0"/>
              <a:t>, Kenya (Water Mission). 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Trends are difficult to identify due to short duration of measurements. </a:t>
            </a:r>
          </a:p>
          <a:p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4089212" y="4931196"/>
            <a:ext cx="156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Liters per Day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3122560" y="1573220"/>
            <a:ext cx="3559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Meter Below Land Surface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42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Sustainable Practices: During Well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717" y="1486578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National and local regulations</a:t>
            </a:r>
          </a:p>
          <a:p>
            <a:pPr marL="0" indent="0">
              <a:buNone/>
            </a:pPr>
            <a:r>
              <a:rPr lang="en-US" dirty="0" smtClean="0"/>
              <a:t>Local water-user cooperatives</a:t>
            </a:r>
          </a:p>
          <a:p>
            <a:pPr marL="0" indent="0">
              <a:buNone/>
            </a:pPr>
            <a:r>
              <a:rPr lang="en-US" dirty="0" smtClean="0"/>
              <a:t>Pay-for-use programs</a:t>
            </a:r>
          </a:p>
          <a:p>
            <a:pPr marL="0" indent="0">
              <a:buNone/>
            </a:pPr>
            <a:r>
              <a:rPr lang="en-US" dirty="0" smtClean="0"/>
              <a:t>Improve water-use efficiency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(e.g., drip irrigation)</a:t>
            </a:r>
          </a:p>
          <a:p>
            <a:pPr marL="0" indent="0">
              <a:buNone/>
            </a:pPr>
            <a:r>
              <a:rPr lang="en-US" dirty="0" smtClean="0"/>
              <a:t>Use solar panels for purposes other than</a:t>
            </a:r>
          </a:p>
          <a:p>
            <a:pPr marL="0" indent="0">
              <a:buNone/>
            </a:pPr>
            <a:r>
              <a:rPr lang="en-US" dirty="0" smtClean="0"/>
              <a:t>	pumping  to limit pumping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733505" y="6380435"/>
            <a:ext cx="139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021" y="1412687"/>
            <a:ext cx="5317207" cy="29926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60" y="4100946"/>
            <a:ext cx="4489222" cy="299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49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627" y="16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Groundwater Recharge and Sustainable Management</a:t>
            </a:r>
            <a:endParaRPr lang="en-US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54" y="3605342"/>
            <a:ext cx="7190585" cy="3048403"/>
          </a:xfrm>
        </p:spPr>
      </p:pic>
      <p:sp>
        <p:nvSpPr>
          <p:cNvPr id="5" name="TextBox 4"/>
          <p:cNvSpPr txBox="1"/>
          <p:nvPr/>
        </p:nvSpPr>
        <p:spPr>
          <a:xfrm>
            <a:off x="413885" y="1189572"/>
            <a:ext cx="49210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                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0815" y="3559884"/>
            <a:ext cx="4950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10" name="Down Arrow 9"/>
          <p:cNvSpPr/>
          <p:nvPr/>
        </p:nvSpPr>
        <p:spPr>
          <a:xfrm>
            <a:off x="7952515" y="2886890"/>
            <a:ext cx="512215" cy="90483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001000" y="2472861"/>
            <a:ext cx="574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25589" y="3148149"/>
            <a:ext cx="544285" cy="1185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4804" y="1886098"/>
            <a:ext cx="58565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Recharge </a:t>
            </a:r>
            <a:r>
              <a:rPr lang="en-US" sz="2400" dirty="0" smtClean="0"/>
              <a:t>derives from: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 Precipitation </a:t>
            </a:r>
            <a:r>
              <a:rPr lang="en-US" dirty="0"/>
              <a:t>falling on land surface </a:t>
            </a:r>
            <a:r>
              <a:rPr lang="en-US" dirty="0" smtClean="0"/>
              <a:t>overlying an aquifer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Streams (mostly in arid regions)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4804" y="4206215"/>
            <a:ext cx="41143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Recharge Areas are </a:t>
            </a:r>
            <a:r>
              <a:rPr lang="en-US" sz="2400" dirty="0"/>
              <a:t>important:</a:t>
            </a:r>
          </a:p>
          <a:p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Actions can enhance recharge rates (Managed Aquifer Recharge</a:t>
            </a:r>
            <a:r>
              <a:rPr lang="en-US" dirty="0" smtClean="0"/>
              <a:t>)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Recharge </a:t>
            </a:r>
            <a:r>
              <a:rPr lang="en-US" dirty="0" smtClean="0"/>
              <a:t>areas </a:t>
            </a:r>
            <a:r>
              <a:rPr lang="en-US" dirty="0"/>
              <a:t>should be protected from activities that may lead to water </a:t>
            </a:r>
            <a:r>
              <a:rPr lang="en-US" dirty="0" smtClean="0"/>
              <a:t>contamination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7694" y="-536630"/>
            <a:ext cx="9144000" cy="23876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+mn-lt"/>
              </a:rPr>
              <a:t>Solar Powered Groundwater (SPGW) </a:t>
            </a:r>
            <a:r>
              <a:rPr lang="en-US" sz="3200" dirty="0" smtClean="0">
                <a:latin typeface="+mn-lt"/>
              </a:rPr>
              <a:t>systems </a:t>
            </a:r>
            <a:r>
              <a:rPr lang="en-US" sz="3200" dirty="0" smtClean="0">
                <a:latin typeface="+mn-lt"/>
              </a:rPr>
              <a:t>provide clean, inexpensive, reliable water to millions of people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2080" y="5202238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Sustainable management of groundwater resources can ensure a stable water supply for future generations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358" y="2427038"/>
            <a:ext cx="6981444" cy="219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80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>
                <a:latin typeface="+mn-lt"/>
              </a:rPr>
              <a:t>Summary  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09686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3200" dirty="0" smtClean="0"/>
          </a:p>
          <a:p>
            <a:r>
              <a:rPr lang="en-US" dirty="0" smtClean="0"/>
              <a:t>Solar Powered Groundwater (SPGW) </a:t>
            </a:r>
            <a:r>
              <a:rPr lang="en-US" dirty="0" smtClean="0"/>
              <a:t>systems </a:t>
            </a:r>
            <a:r>
              <a:rPr lang="en-US" dirty="0" smtClean="0"/>
              <a:t>are improving the quality of life for millions of people</a:t>
            </a:r>
            <a:endParaRPr lang="en-US" b="1" dirty="0" smtClean="0"/>
          </a:p>
          <a:p>
            <a:endParaRPr lang="en-US" dirty="0" smtClean="0"/>
          </a:p>
          <a:p>
            <a:r>
              <a:rPr lang="en-US" dirty="0" smtClean="0"/>
              <a:t>Sustainable groundwater management ensures a long-term water supply for future generations</a:t>
            </a:r>
          </a:p>
          <a:p>
            <a:endParaRPr lang="en-US" dirty="0" smtClean="0"/>
          </a:p>
          <a:p>
            <a:r>
              <a:rPr lang="en-US" dirty="0"/>
              <a:t>G</a:t>
            </a:r>
            <a:r>
              <a:rPr lang="en-US" dirty="0" smtClean="0"/>
              <a:t>roundwater level and pumping rate monitoring</a:t>
            </a:r>
            <a:r>
              <a:rPr lang="en-US" b="1" dirty="0" smtClean="0"/>
              <a:t> </a:t>
            </a:r>
            <a:r>
              <a:rPr lang="en-US" dirty="0" smtClean="0"/>
              <a:t>is required for sustainable management. </a:t>
            </a:r>
            <a:r>
              <a:rPr lang="en-US" b="1" i="1" dirty="0"/>
              <a:t>SPGW systems allow for </a:t>
            </a:r>
            <a:r>
              <a:rPr lang="en-US" b="1" i="1" dirty="0" smtClean="0"/>
              <a:t>remote, affordable long-term data collection</a:t>
            </a:r>
          </a:p>
          <a:p>
            <a:endParaRPr lang="en-US" dirty="0" smtClean="0"/>
          </a:p>
          <a:p>
            <a:r>
              <a:rPr lang="en-US" dirty="0" smtClean="0"/>
              <a:t>Recharge areas – identification can allow for enhanced recharge practices and protection of water quality</a:t>
            </a:r>
          </a:p>
          <a:p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38055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928" y="6488668"/>
            <a:ext cx="10515600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04455" y="223826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/>
              <a:t>Solar Powered Groundwater Pumping Systems and Sustainable </a:t>
            </a:r>
            <a:r>
              <a:rPr lang="en-US" sz="4000" b="1" dirty="0"/>
              <a:t>M</a:t>
            </a:r>
            <a:r>
              <a:rPr lang="en-US" sz="4000" b="1" dirty="0" smtClean="0"/>
              <a:t>anagement of Groundwater </a:t>
            </a:r>
            <a:r>
              <a:rPr lang="en-US" sz="4000" b="1" dirty="0"/>
              <a:t>R</a:t>
            </a:r>
            <a:r>
              <a:rPr lang="en-US" sz="4000" b="1" dirty="0" smtClean="0"/>
              <a:t>esources</a:t>
            </a:r>
            <a:br>
              <a:rPr lang="en-US" sz="4000" b="1" dirty="0" smtClean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3100" b="1" dirty="0" smtClean="0"/>
              <a:t>Richard W. Healy, U.S. Geological Survey </a:t>
            </a:r>
            <a:r>
              <a:rPr lang="en-US" sz="3100" b="1" dirty="0" smtClean="0"/>
              <a:t>Emeritus</a:t>
            </a:r>
            <a:br>
              <a:rPr lang="en-US" sz="3100" b="1" dirty="0" smtClean="0"/>
            </a:br>
            <a:r>
              <a:rPr lang="en-US" sz="2700" b="1" dirty="0" smtClean="0"/>
              <a:t>(richardhealy1@comcast.net)</a:t>
            </a:r>
            <a:r>
              <a:rPr lang="en-US" sz="2700" b="1" dirty="0" smtClean="0"/>
              <a:t/>
            </a:r>
            <a:br>
              <a:rPr lang="en-US" sz="2700" b="1" dirty="0" smtClean="0"/>
            </a:br>
            <a:r>
              <a:rPr lang="en-US" sz="3100" b="1" dirty="0" smtClean="0"/>
              <a:t>Bridget A. Scanlon, University of Texas, Bureau of Economic </a:t>
            </a:r>
            <a:r>
              <a:rPr lang="en-US" sz="3100" b="1" dirty="0" smtClean="0"/>
              <a:t>Geology</a:t>
            </a:r>
            <a:br>
              <a:rPr lang="en-US" sz="3100" b="1" dirty="0" smtClean="0"/>
            </a:br>
            <a:r>
              <a:rPr lang="en-US" sz="2700" b="1" dirty="0" smtClean="0"/>
              <a:t> (bridget.Scanlon@beg.utexas.edu)</a:t>
            </a:r>
            <a:endParaRPr lang="en-US" sz="27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869680" y="6488668"/>
            <a:ext cx="1838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(Water Mission)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75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284" y="956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+mn-lt"/>
              </a:rPr>
              <a:t>Groundwater is an under used resource in much of Africa (MacDonald et al. 2012) </a:t>
            </a:r>
            <a:endParaRPr lang="en-US" sz="3200" dirty="0">
              <a:latin typeface="+mn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544" y="1239507"/>
            <a:ext cx="9707880" cy="5487353"/>
          </a:xfrm>
        </p:spPr>
      </p:pic>
    </p:spTree>
    <p:extLst>
      <p:ext uri="{BB962C8B-B14F-4D97-AF65-F5344CB8AC3E}">
        <p14:creationId xmlns:p14="http://schemas.microsoft.com/office/powerpoint/2010/main" val="168225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976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+mn-lt"/>
              </a:rPr>
              <a:t>Groundwater in Africa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5202" y="1478933"/>
            <a:ext cx="10515600" cy="4351338"/>
          </a:xfrm>
        </p:spPr>
        <p:txBody>
          <a:bodyPr>
            <a:noAutofit/>
          </a:bodyPr>
          <a:lstStyle/>
          <a:p>
            <a:r>
              <a:rPr lang="en-US" sz="2400" dirty="0" smtClean="0"/>
              <a:t>Aquifers provide water for drinking, domestic, and irrigation use to millions. </a:t>
            </a:r>
          </a:p>
          <a:p>
            <a:r>
              <a:rPr lang="en-US" sz="2400" dirty="0" smtClean="0"/>
              <a:t>Groundwater is under used. Up </a:t>
            </a:r>
            <a:r>
              <a:rPr lang="en-US" sz="2400" dirty="0" smtClean="0"/>
              <a:t>to 1,600 </a:t>
            </a:r>
            <a:r>
              <a:rPr lang="en-US" sz="2400" dirty="0" smtClean="0"/>
              <a:t>km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/</a:t>
            </a:r>
            <a:r>
              <a:rPr lang="en-US" sz="2400" dirty="0" err="1" smtClean="0"/>
              <a:t>yr</a:t>
            </a:r>
            <a:r>
              <a:rPr lang="en-US" sz="2400" dirty="0" smtClean="0"/>
              <a:t> may </a:t>
            </a:r>
            <a:r>
              <a:rPr lang="en-US" sz="2400" dirty="0" smtClean="0"/>
              <a:t>be available to support </a:t>
            </a:r>
            <a:r>
              <a:rPr lang="en-US" sz="2400" dirty="0" smtClean="0"/>
              <a:t>	additional irrigation </a:t>
            </a:r>
            <a:r>
              <a:rPr lang="en-US" sz="2400" dirty="0" smtClean="0"/>
              <a:t>in Africa (</a:t>
            </a:r>
            <a:r>
              <a:rPr lang="en-US" sz="2400" dirty="0" err="1" smtClean="0"/>
              <a:t>Altchenko</a:t>
            </a:r>
            <a:r>
              <a:rPr lang="en-US" sz="2400" dirty="0" smtClean="0"/>
              <a:t> and </a:t>
            </a:r>
            <a:r>
              <a:rPr lang="en-US" sz="2400" dirty="0" err="1" smtClean="0"/>
              <a:t>Villholth</a:t>
            </a:r>
            <a:r>
              <a:rPr lang="en-US" sz="2400" dirty="0" smtClean="0"/>
              <a:t>, 2015).</a:t>
            </a:r>
          </a:p>
          <a:p>
            <a:r>
              <a:rPr lang="en-US" sz="2400" dirty="0" smtClean="0"/>
              <a:t>Groundwater use is increasing, in part due to </a:t>
            </a:r>
            <a:r>
              <a:rPr lang="en-US" sz="2400" dirty="0" smtClean="0"/>
              <a:t>installation of </a:t>
            </a:r>
            <a:r>
              <a:rPr lang="en-US" sz="2400" dirty="0" smtClean="0"/>
              <a:t>Solar Powered 	Groundwater </a:t>
            </a:r>
            <a:r>
              <a:rPr lang="en-US" sz="2400" dirty="0" smtClean="0"/>
              <a:t>systems.</a:t>
            </a:r>
            <a:endParaRPr lang="en-US" sz="2400" dirty="0" smtClean="0"/>
          </a:p>
          <a:p>
            <a:r>
              <a:rPr lang="en-US" sz="2400" dirty="0" smtClean="0"/>
              <a:t>Increasing use draws attention to potential for aquifer depletion.</a:t>
            </a:r>
          </a:p>
          <a:p>
            <a:r>
              <a:rPr lang="en-US" sz="2400" dirty="0" smtClean="0"/>
              <a:t>Prudent monitoring and management of groundwater can ensure fresh water for 	generations to come. </a:t>
            </a:r>
          </a:p>
          <a:p>
            <a:r>
              <a:rPr lang="en-US" sz="2400" dirty="0" smtClean="0"/>
              <a:t>Solar Powered Groundwater systems offer the option of </a:t>
            </a:r>
            <a:r>
              <a:rPr lang="en-US" sz="2400" b="1" dirty="0" smtClean="0"/>
              <a:t>affordable </a:t>
            </a:r>
            <a:r>
              <a:rPr lang="en-US" sz="2400" b="1" dirty="0" smtClean="0"/>
              <a:t>long-term 	remote </a:t>
            </a:r>
            <a:r>
              <a:rPr lang="en-US" sz="2400" b="1" dirty="0" smtClean="0"/>
              <a:t>monitoring</a:t>
            </a:r>
            <a:r>
              <a:rPr lang="en-US" sz="2400" b="1" dirty="0" smtClean="0"/>
              <a:t> </a:t>
            </a:r>
            <a:r>
              <a:rPr lang="en-US" sz="2400" b="1" dirty="0" smtClean="0"/>
              <a:t>of pumping rate and groundwater levels</a:t>
            </a:r>
            <a:r>
              <a:rPr lang="en-US" sz="2400" dirty="0" smtClean="0"/>
              <a:t> – keys to </a:t>
            </a:r>
            <a:r>
              <a:rPr lang="en-US" sz="2400" dirty="0" smtClean="0"/>
              <a:t>	sustainable management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8691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080" y="16078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Solar Powered Groundwater (SPGW) </a:t>
            </a:r>
            <a:r>
              <a:rPr lang="en-US" sz="3600" dirty="0" smtClean="0"/>
              <a:t>Systems </a:t>
            </a:r>
            <a:r>
              <a:rPr lang="en-US" sz="3600" dirty="0" smtClean="0"/>
              <a:t>are Gaining Widespread Use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Benefits:</a:t>
            </a:r>
          </a:p>
          <a:p>
            <a:r>
              <a:rPr lang="en-US" sz="2400" dirty="0"/>
              <a:t>C</a:t>
            </a:r>
            <a:r>
              <a:rPr lang="en-US" sz="2400" dirty="0" smtClean="0"/>
              <a:t>ost  </a:t>
            </a:r>
          </a:p>
          <a:p>
            <a:r>
              <a:rPr lang="en-US" sz="2400" dirty="0"/>
              <a:t>R</a:t>
            </a:r>
            <a:r>
              <a:rPr lang="en-US" sz="2400" dirty="0" smtClean="0"/>
              <a:t>eliability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nvironmentally friendly</a:t>
            </a:r>
          </a:p>
          <a:p>
            <a:r>
              <a:rPr lang="en-US" sz="2400" dirty="0"/>
              <a:t>F</a:t>
            </a:r>
            <a:r>
              <a:rPr lang="en-US" sz="2400" dirty="0" smtClean="0"/>
              <a:t>lexibility – off grid, adaptable </a:t>
            </a:r>
          </a:p>
          <a:p>
            <a:r>
              <a:rPr lang="en-US" sz="2400" dirty="0"/>
              <a:t>R</a:t>
            </a:r>
            <a:r>
              <a:rPr lang="en-US" sz="2400" dirty="0" smtClean="0"/>
              <a:t>emote operation </a:t>
            </a:r>
            <a:endParaRPr lang="en-US" sz="2400" dirty="0"/>
          </a:p>
          <a:p>
            <a:r>
              <a:rPr lang="en-US" sz="2400" dirty="0" smtClean="0"/>
              <a:t>Remote data collection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926" y="2368550"/>
            <a:ext cx="6587794" cy="38801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24946" y="1558115"/>
            <a:ext cx="61514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Typical System (</a:t>
            </a:r>
            <a:r>
              <a:rPr lang="en-US" sz="2400" dirty="0" err="1"/>
              <a:t>Kiprona</a:t>
            </a:r>
            <a:r>
              <a:rPr lang="en-US" sz="2400" dirty="0"/>
              <a:t> and Ibáñez </a:t>
            </a:r>
            <a:r>
              <a:rPr lang="en-US" sz="2400" dirty="0" err="1"/>
              <a:t>Llario</a:t>
            </a:r>
            <a:r>
              <a:rPr lang="en-US" sz="2400" dirty="0"/>
              <a:t>, </a:t>
            </a:r>
            <a:r>
              <a:rPr lang="en-US" sz="2400" dirty="0" smtClean="0"/>
              <a:t>2020)</a:t>
            </a:r>
            <a:endParaRPr lang="en-US" sz="2400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29896" y="6145328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Water Level Sensors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1096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263" y="84845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United Nations Sustainable Development Goal 6: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i="1" dirty="0" smtClean="0"/>
              <a:t>Ensure availability and sustainability of water and sanitation for all. 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3494" y="2950799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/>
              <a:t>Groundwater sustainability</a:t>
            </a:r>
            <a:r>
              <a:rPr lang="en-US" dirty="0"/>
              <a:t> is the development and use of groundwater resources to meet current and future beneficial uses without causing unacceptable </a:t>
            </a:r>
            <a:r>
              <a:rPr lang="en-US" dirty="0" smtClean="0"/>
              <a:t>humanitarian/economic/environmental </a:t>
            </a:r>
            <a:r>
              <a:rPr lang="en-US" dirty="0"/>
              <a:t>consequences</a:t>
            </a:r>
            <a:r>
              <a:rPr lang="en-US" dirty="0" smtClean="0"/>
              <a:t>.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92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Aquifer Depletion Occurs Worldwide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030" y="1358538"/>
            <a:ext cx="7781940" cy="4767942"/>
          </a:xfrm>
        </p:spPr>
      </p:pic>
      <p:sp>
        <p:nvSpPr>
          <p:cNvPr id="5" name="TextBox 4"/>
          <p:cNvSpPr txBox="1"/>
          <p:nvPr/>
        </p:nvSpPr>
        <p:spPr>
          <a:xfrm>
            <a:off x="2724021" y="6126480"/>
            <a:ext cx="7262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Long-term trends in total water storage anomalies. (Scanlon et al., (2016))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75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074" y="-913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Aquifer Water Budget</a:t>
            </a:r>
            <a:endParaRPr lang="en-US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54" y="3605342"/>
            <a:ext cx="7190585" cy="3048403"/>
          </a:xfrm>
        </p:spPr>
      </p:pic>
      <p:sp>
        <p:nvSpPr>
          <p:cNvPr id="5" name="TextBox 4"/>
          <p:cNvSpPr txBox="1"/>
          <p:nvPr/>
        </p:nvSpPr>
        <p:spPr>
          <a:xfrm>
            <a:off x="440778" y="842103"/>
            <a:ext cx="49210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               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Input</a:t>
            </a:r>
            <a:r>
              <a:rPr lang="en-US" sz="2400" dirty="0" smtClean="0"/>
              <a:t> </a:t>
            </a:r>
            <a:r>
              <a:rPr lang="en-US" sz="2400" dirty="0"/>
              <a:t>– </a:t>
            </a:r>
            <a:r>
              <a:rPr lang="en-US" sz="2400" dirty="0">
                <a:solidFill>
                  <a:srgbClr val="0033CC"/>
                </a:solidFill>
              </a:rPr>
              <a:t>Outputs</a:t>
            </a:r>
            <a:r>
              <a:rPr lang="en-US" sz="2400" dirty="0"/>
              <a:t>        = </a:t>
            </a:r>
            <a:r>
              <a:rPr lang="en-US" sz="2400" dirty="0">
                <a:solidFill>
                  <a:srgbClr val="7030A0"/>
                </a:solidFill>
              </a:rPr>
              <a:t>S</a:t>
            </a:r>
            <a:r>
              <a:rPr lang="en-US" sz="2400" dirty="0" smtClean="0">
                <a:solidFill>
                  <a:srgbClr val="7030A0"/>
                </a:solidFill>
              </a:rPr>
              <a:t>torage </a:t>
            </a:r>
            <a:r>
              <a:rPr lang="en-US" sz="2400" dirty="0">
                <a:solidFill>
                  <a:srgbClr val="7030A0"/>
                </a:solidFill>
              </a:rPr>
              <a:t>C</a:t>
            </a:r>
            <a:r>
              <a:rPr lang="en-US" sz="2400" dirty="0" smtClean="0">
                <a:solidFill>
                  <a:srgbClr val="7030A0"/>
                </a:solidFill>
              </a:rPr>
              <a:t>hange</a:t>
            </a:r>
            <a:endParaRPr lang="en-US" sz="2400" dirty="0">
              <a:solidFill>
                <a:srgbClr val="7030A0"/>
              </a:solidFill>
            </a:endParaRPr>
          </a:p>
          <a:p>
            <a:endParaRPr lang="en-US" dirty="0" smtClean="0">
              <a:solidFill>
                <a:srgbClr val="7030A0"/>
              </a:solidFill>
            </a:endParaRPr>
          </a:p>
          <a:p>
            <a:r>
              <a:rPr lang="en-US" dirty="0"/>
              <a:t> </a:t>
            </a:r>
            <a:r>
              <a:rPr lang="en-US" dirty="0" smtClean="0"/>
              <a:t>                                                       </a:t>
            </a:r>
            <a:endParaRPr lang="en-US" dirty="0"/>
          </a:p>
          <a:p>
            <a:r>
              <a:rPr lang="en-US" sz="2400" b="1" dirty="0">
                <a:solidFill>
                  <a:srgbClr val="FF0000"/>
                </a:solidFill>
              </a:rPr>
              <a:t>R</a:t>
            </a:r>
            <a:r>
              <a:rPr lang="en-US" sz="2400" dirty="0"/>
              <a:t> – </a:t>
            </a:r>
            <a:r>
              <a:rPr lang="en-US" sz="2400" b="1" dirty="0" err="1">
                <a:solidFill>
                  <a:srgbClr val="0033CC"/>
                </a:solidFill>
              </a:rPr>
              <a:t>Q</a:t>
            </a:r>
            <a:r>
              <a:rPr lang="en-US" sz="2400" baseline="-25000" dirty="0" err="1">
                <a:solidFill>
                  <a:srgbClr val="0033CC"/>
                </a:solidFill>
              </a:rPr>
              <a:t>out</a:t>
            </a:r>
            <a:r>
              <a:rPr lang="en-US" sz="2400" dirty="0"/>
              <a:t> – </a:t>
            </a:r>
            <a:r>
              <a:rPr lang="en-US" sz="2400" b="1" dirty="0">
                <a:solidFill>
                  <a:srgbClr val="0033CC"/>
                </a:solidFill>
              </a:rPr>
              <a:t>ET</a:t>
            </a:r>
            <a:r>
              <a:rPr lang="en-US" sz="2400" dirty="0"/>
              <a:t> – </a:t>
            </a:r>
            <a:r>
              <a:rPr lang="en-US" sz="2400" b="1" dirty="0" err="1">
                <a:solidFill>
                  <a:srgbClr val="0033CC"/>
                </a:solidFill>
              </a:rPr>
              <a:t>Q</a:t>
            </a:r>
            <a:r>
              <a:rPr lang="en-US" sz="2400" baseline="-25000" dirty="0" err="1">
                <a:solidFill>
                  <a:srgbClr val="0033CC"/>
                </a:solidFill>
              </a:rPr>
              <a:t>pum</a:t>
            </a:r>
            <a:r>
              <a:rPr lang="en-US" sz="2400" baseline="-25000" dirty="0" err="1"/>
              <a:t>p</a:t>
            </a:r>
            <a:r>
              <a:rPr lang="en-US" sz="2400" dirty="0"/>
              <a:t> = </a:t>
            </a:r>
            <a:r>
              <a:rPr lang="en-US" sz="2400" b="1" dirty="0">
                <a:solidFill>
                  <a:srgbClr val="7030A0"/>
                </a:solidFill>
                <a:latin typeface="Symbol" panose="05050102010706020507" pitchFamily="18" charset="2"/>
              </a:rPr>
              <a:t>D</a:t>
            </a:r>
            <a:r>
              <a:rPr lang="en-US" sz="2400" b="1" dirty="0">
                <a:solidFill>
                  <a:srgbClr val="7030A0"/>
                </a:solidFill>
              </a:rPr>
              <a:t>S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0815" y="3559884"/>
            <a:ext cx="49508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R</a:t>
            </a:r>
            <a:r>
              <a:rPr lang="en-US" dirty="0"/>
              <a:t> =</a:t>
            </a:r>
            <a:r>
              <a:rPr lang="en-US" dirty="0" smtClean="0"/>
              <a:t> </a:t>
            </a:r>
            <a:r>
              <a:rPr lang="en-US" dirty="0"/>
              <a:t>recharge, </a:t>
            </a:r>
            <a:r>
              <a:rPr lang="en-US" dirty="0" smtClean="0"/>
              <a:t>rate of </a:t>
            </a:r>
            <a:r>
              <a:rPr lang="en-US" dirty="0"/>
              <a:t>groundwater </a:t>
            </a:r>
            <a:r>
              <a:rPr lang="en-US" dirty="0" smtClean="0"/>
              <a:t>is replenishment</a:t>
            </a:r>
          </a:p>
          <a:p>
            <a:r>
              <a:rPr lang="en-US" dirty="0" smtClean="0"/>
              <a:t> </a:t>
            </a:r>
            <a:endParaRPr lang="en-US" dirty="0"/>
          </a:p>
          <a:p>
            <a:r>
              <a:rPr lang="en-US" b="1" dirty="0" err="1" smtClean="0">
                <a:solidFill>
                  <a:srgbClr val="0033CC"/>
                </a:solidFill>
              </a:rPr>
              <a:t>Q</a:t>
            </a:r>
            <a:r>
              <a:rPr lang="en-US" baseline="-25000" dirty="0" err="1" smtClean="0">
                <a:solidFill>
                  <a:srgbClr val="0033CC"/>
                </a:solidFill>
              </a:rPr>
              <a:t>out</a:t>
            </a:r>
            <a:r>
              <a:rPr lang="en-US" dirty="0" smtClean="0"/>
              <a:t> </a:t>
            </a:r>
            <a:r>
              <a:rPr lang="en-US" dirty="0"/>
              <a:t>=</a:t>
            </a:r>
            <a:r>
              <a:rPr lang="en-US" dirty="0" smtClean="0"/>
              <a:t> </a:t>
            </a:r>
            <a:r>
              <a:rPr lang="en-US" dirty="0"/>
              <a:t>flow </a:t>
            </a:r>
            <a:r>
              <a:rPr lang="en-US" dirty="0" smtClean="0"/>
              <a:t>from </a:t>
            </a:r>
            <a:r>
              <a:rPr lang="en-US" dirty="0"/>
              <a:t>the aquifer to springs or streams.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33CC"/>
                </a:solidFill>
              </a:rPr>
              <a:t>ET</a:t>
            </a:r>
            <a:r>
              <a:rPr lang="en-US" dirty="0" smtClean="0"/>
              <a:t> </a:t>
            </a:r>
            <a:r>
              <a:rPr lang="en-US" dirty="0"/>
              <a:t>=</a:t>
            </a:r>
            <a:r>
              <a:rPr lang="en-US" dirty="0" smtClean="0"/>
              <a:t> </a:t>
            </a:r>
            <a:r>
              <a:rPr lang="en-US" dirty="0"/>
              <a:t>evapotranspiration, </a:t>
            </a:r>
            <a:r>
              <a:rPr lang="en-US" dirty="0" smtClean="0"/>
              <a:t>extraction </a:t>
            </a:r>
            <a:r>
              <a:rPr lang="en-US" dirty="0"/>
              <a:t>of groundwater </a:t>
            </a:r>
            <a:r>
              <a:rPr lang="en-US" dirty="0" smtClean="0"/>
              <a:t>	by plants</a:t>
            </a:r>
            <a:endParaRPr lang="en-US" dirty="0"/>
          </a:p>
          <a:p>
            <a:endParaRPr lang="en-US" dirty="0" smtClean="0"/>
          </a:p>
          <a:p>
            <a:r>
              <a:rPr lang="en-US" b="1" dirty="0" err="1" smtClean="0">
                <a:solidFill>
                  <a:srgbClr val="0033CC"/>
                </a:solidFill>
              </a:rPr>
              <a:t>Q</a:t>
            </a:r>
            <a:r>
              <a:rPr lang="en-US" baseline="-25000" dirty="0" err="1" smtClean="0">
                <a:solidFill>
                  <a:srgbClr val="0033CC"/>
                </a:solidFill>
              </a:rPr>
              <a:t>pump</a:t>
            </a:r>
            <a:r>
              <a:rPr lang="en-US" dirty="0" smtClean="0"/>
              <a:t> </a:t>
            </a:r>
            <a:r>
              <a:rPr lang="en-US" dirty="0"/>
              <a:t>=</a:t>
            </a:r>
            <a:r>
              <a:rPr lang="en-US" dirty="0" smtClean="0"/>
              <a:t> groundwater pumping </a:t>
            </a:r>
            <a:endParaRPr lang="en-US" dirty="0"/>
          </a:p>
          <a:p>
            <a:endParaRPr lang="en-US" dirty="0" smtClean="0">
              <a:latin typeface="Symbol" panose="05050102010706020507" pitchFamily="18" charset="2"/>
            </a:endParaRPr>
          </a:p>
          <a:p>
            <a:r>
              <a:rPr lang="en-US" b="1" dirty="0" smtClean="0">
                <a:solidFill>
                  <a:srgbClr val="7030A0"/>
                </a:solidFill>
                <a:latin typeface="Symbol" panose="05050102010706020507" pitchFamily="18" charset="2"/>
              </a:rPr>
              <a:t>D</a:t>
            </a:r>
            <a:r>
              <a:rPr lang="en-US" b="1" dirty="0" smtClean="0">
                <a:solidFill>
                  <a:srgbClr val="7030A0"/>
                </a:solidFill>
              </a:rPr>
              <a:t>S</a:t>
            </a:r>
            <a:r>
              <a:rPr lang="en-US" dirty="0" smtClean="0"/>
              <a:t> </a:t>
            </a:r>
            <a:r>
              <a:rPr lang="en-US" dirty="0"/>
              <a:t>=</a:t>
            </a:r>
            <a:r>
              <a:rPr lang="en-US" dirty="0" smtClean="0"/>
              <a:t> </a:t>
            </a:r>
            <a:r>
              <a:rPr lang="en-US" dirty="0"/>
              <a:t>change in </a:t>
            </a:r>
            <a:r>
              <a:rPr lang="en-US" dirty="0" smtClean="0"/>
              <a:t>water </a:t>
            </a:r>
            <a:r>
              <a:rPr lang="en-US" dirty="0"/>
              <a:t>stored in the </a:t>
            </a:r>
            <a:r>
              <a:rPr lang="en-US" dirty="0" smtClean="0"/>
              <a:t>aquifer</a:t>
            </a:r>
            <a:endParaRPr lang="en-US" dirty="0"/>
          </a:p>
          <a:p>
            <a:endParaRPr lang="en-US" dirty="0"/>
          </a:p>
        </p:txBody>
      </p:sp>
      <p:sp>
        <p:nvSpPr>
          <p:cNvPr id="8" name="Right Brace 7"/>
          <p:cNvSpPr/>
          <p:nvPr/>
        </p:nvSpPr>
        <p:spPr>
          <a:xfrm rot="5400000" flipH="1">
            <a:off x="1675217" y="1198090"/>
            <a:ext cx="143689" cy="1463043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7952515" y="2886890"/>
            <a:ext cx="512215" cy="90483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001000" y="2472861"/>
            <a:ext cx="574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>
            <a:off x="10037348" y="2886890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11152914" y="2886890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1152914" y="2537227"/>
            <a:ext cx="620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ET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37348" y="2425225"/>
            <a:ext cx="899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Q</a:t>
            </a:r>
            <a:r>
              <a:rPr lang="en-US" sz="2400" b="1" baseline="-25000" dirty="0" err="1" smtClean="0">
                <a:solidFill>
                  <a:srgbClr val="0070C0"/>
                </a:solidFill>
              </a:rPr>
              <a:t>out</a:t>
            </a:r>
            <a:endParaRPr lang="en-US" sz="2400" b="1" baseline="-25000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25589" y="3148149"/>
            <a:ext cx="544285" cy="1185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9" name="Up Arrow 18"/>
          <p:cNvSpPr/>
          <p:nvPr/>
        </p:nvSpPr>
        <p:spPr>
          <a:xfrm>
            <a:off x="5532471" y="2863647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4554" y="2334752"/>
            <a:ext cx="1261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Q</a:t>
            </a:r>
            <a:r>
              <a:rPr lang="en-US" sz="2400" b="1" baseline="-25000" dirty="0" err="1" smtClean="0">
                <a:solidFill>
                  <a:srgbClr val="0070C0"/>
                </a:solidFill>
              </a:rPr>
              <a:t>pump</a:t>
            </a:r>
            <a:endParaRPr lang="en-US" sz="2400" b="1" baseline="-25000" dirty="0">
              <a:solidFill>
                <a:srgbClr val="0070C0"/>
              </a:solidFill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8414214" y="5917324"/>
            <a:ext cx="319884" cy="314023"/>
          </a:xfrm>
          <a:prstGeom prst="triangl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8660525" y="5781947"/>
            <a:ext cx="404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</a:rPr>
              <a:t>S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24" name="Up Arrow 23"/>
          <p:cNvSpPr/>
          <p:nvPr/>
        </p:nvSpPr>
        <p:spPr>
          <a:xfrm>
            <a:off x="570504" y="1624642"/>
            <a:ext cx="133689" cy="46624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Up Arrow 24"/>
          <p:cNvSpPr/>
          <p:nvPr/>
        </p:nvSpPr>
        <p:spPr>
          <a:xfrm>
            <a:off x="3430808" y="1624642"/>
            <a:ext cx="132199" cy="433549"/>
          </a:xfrm>
          <a:prstGeom prst="up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61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+mn-lt"/>
              </a:rPr>
              <a:t>Sustainable Groundwater </a:t>
            </a:r>
            <a:r>
              <a:rPr lang="en-US" sz="3200" dirty="0">
                <a:latin typeface="+mn-lt"/>
              </a:rPr>
              <a:t>M</a:t>
            </a:r>
            <a:r>
              <a:rPr lang="en-US" sz="3200" dirty="0" smtClean="0">
                <a:latin typeface="+mn-lt"/>
              </a:rPr>
              <a:t>anagement 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920" y="1725672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To balance the water-budget equation, an increase in groundwater pumping results in:</a:t>
            </a:r>
          </a:p>
          <a:p>
            <a:r>
              <a:rPr lang="en-US" dirty="0"/>
              <a:t>	decrease in aquifer storage, </a:t>
            </a:r>
            <a:r>
              <a:rPr lang="en-US" dirty="0">
                <a:latin typeface="Symbol" panose="05050102010706020507" pitchFamily="18" charset="2"/>
              </a:rPr>
              <a:t>D</a:t>
            </a:r>
            <a:r>
              <a:rPr lang="en-US" dirty="0"/>
              <a:t>S (falling water levels);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b="1" dirty="0">
                <a:latin typeface="Symbol" panose="05050102010706020507" pitchFamily="18" charset="2"/>
              </a:rPr>
              <a:t>D</a:t>
            </a:r>
            <a:r>
              <a:rPr lang="en-US" b="1" dirty="0"/>
              <a:t>S = </a:t>
            </a:r>
            <a:r>
              <a:rPr lang="en-US" b="1" dirty="0" err="1"/>
              <a:t>S</a:t>
            </a:r>
            <a:r>
              <a:rPr lang="en-US" b="1" baseline="-25000" dirty="0" err="1"/>
              <a:t>c</a:t>
            </a:r>
            <a:r>
              <a:rPr lang="en-US" b="1" dirty="0"/>
              <a:t> x (Change in Groundwater Level over Time)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b="1" dirty="0" err="1"/>
              <a:t>S</a:t>
            </a:r>
            <a:r>
              <a:rPr lang="en-US" b="1" baseline="-25000" dirty="0" err="1"/>
              <a:t>c</a:t>
            </a:r>
            <a:r>
              <a:rPr lang="en-US" dirty="0"/>
              <a:t> is storage </a:t>
            </a:r>
            <a:r>
              <a:rPr lang="en-US" dirty="0" smtClean="0"/>
              <a:t>coefficient;</a:t>
            </a:r>
          </a:p>
          <a:p>
            <a:r>
              <a:rPr lang="en-US" dirty="0"/>
              <a:t>	</a:t>
            </a:r>
            <a:r>
              <a:rPr lang="en-US" dirty="0" smtClean="0"/>
              <a:t>increase in recharge, R;</a:t>
            </a:r>
          </a:p>
          <a:p>
            <a:r>
              <a:rPr lang="en-US" dirty="0"/>
              <a:t>	</a:t>
            </a:r>
            <a:r>
              <a:rPr lang="en-US" dirty="0" smtClean="0"/>
              <a:t>decrease in groundwater discharge to wetlands, oases, streams, 			and springs,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out</a:t>
            </a:r>
            <a:r>
              <a:rPr lang="en-US" dirty="0" smtClean="0"/>
              <a:t>; and/or</a:t>
            </a:r>
          </a:p>
          <a:p>
            <a:r>
              <a:rPr lang="en-US" dirty="0"/>
              <a:t>	</a:t>
            </a:r>
            <a:r>
              <a:rPr lang="en-US" dirty="0" smtClean="0"/>
              <a:t>decrease in evapotranspiration, ET.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47097" y="925453"/>
            <a:ext cx="42535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</a:t>
            </a:r>
            <a:r>
              <a:rPr lang="en-US" sz="2800" dirty="0"/>
              <a:t> – </a:t>
            </a:r>
            <a:r>
              <a:rPr lang="en-US" sz="2800" dirty="0" err="1" smtClean="0">
                <a:solidFill>
                  <a:srgbClr val="0033CC"/>
                </a:solidFill>
              </a:rPr>
              <a:t>Q</a:t>
            </a:r>
            <a:r>
              <a:rPr lang="en-US" sz="2800" baseline="-25000" dirty="0" err="1" smtClean="0">
                <a:solidFill>
                  <a:srgbClr val="0033CC"/>
                </a:solidFill>
              </a:rPr>
              <a:t>out</a:t>
            </a:r>
            <a:r>
              <a:rPr lang="en-US" sz="2800" dirty="0" smtClean="0"/>
              <a:t> </a:t>
            </a:r>
            <a:r>
              <a:rPr lang="en-US" sz="2800" dirty="0"/>
              <a:t>– </a:t>
            </a:r>
            <a:r>
              <a:rPr lang="en-US" sz="2800" dirty="0">
                <a:solidFill>
                  <a:srgbClr val="0033CC"/>
                </a:solidFill>
              </a:rPr>
              <a:t>ET</a:t>
            </a:r>
            <a:r>
              <a:rPr lang="en-US" sz="2800" dirty="0"/>
              <a:t> – </a:t>
            </a:r>
            <a:r>
              <a:rPr lang="en-US" sz="2800" dirty="0" err="1">
                <a:solidFill>
                  <a:srgbClr val="0033CC"/>
                </a:solidFill>
              </a:rPr>
              <a:t>Q</a:t>
            </a:r>
            <a:r>
              <a:rPr lang="en-US" sz="2800" baseline="-25000" dirty="0" err="1">
                <a:solidFill>
                  <a:srgbClr val="0033CC"/>
                </a:solidFill>
              </a:rPr>
              <a:t>pump</a:t>
            </a:r>
            <a:r>
              <a:rPr lang="en-US" sz="2800" dirty="0"/>
              <a:t> = </a:t>
            </a:r>
            <a:r>
              <a:rPr lang="en-US" sz="2800" dirty="0">
                <a:solidFill>
                  <a:srgbClr val="7030A0"/>
                </a:solidFill>
                <a:latin typeface="Symbol" panose="05050102010706020507" pitchFamily="18" charset="2"/>
              </a:rPr>
              <a:t>D</a:t>
            </a:r>
            <a:r>
              <a:rPr lang="en-US" sz="2800" dirty="0">
                <a:solidFill>
                  <a:srgbClr val="7030A0"/>
                </a:solidFill>
              </a:rPr>
              <a:t>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05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4553</TotalTime>
  <Words>959</Words>
  <Application>Microsoft Office PowerPoint</Application>
  <PresentationFormat>Widescreen</PresentationFormat>
  <Paragraphs>155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Symbol</vt:lpstr>
      <vt:lpstr>Office Theme</vt:lpstr>
      <vt:lpstr>Microsoft PowerPoint Slide</vt:lpstr>
      <vt:lpstr>PowerPoint Presentation</vt:lpstr>
      <vt:lpstr>Solar Powered Groundwater (SPGW) systems provide clean, inexpensive, reliable water to millions of people</vt:lpstr>
      <vt:lpstr>Groundwater is an under used resource in much of Africa (MacDonald et al. 2012) </vt:lpstr>
      <vt:lpstr>Groundwater in Africa</vt:lpstr>
      <vt:lpstr>Solar Powered Groundwater (SPGW) Systems are Gaining Widespread Use </vt:lpstr>
      <vt:lpstr>United Nations Sustainable Development Goal 6:  Ensure availability and sustainability of water and sanitation for all. </vt:lpstr>
      <vt:lpstr>Aquifer Depletion Occurs Worldwide</vt:lpstr>
      <vt:lpstr>Aquifer Water Budget</vt:lpstr>
      <vt:lpstr>Sustainable Groundwater Management </vt:lpstr>
      <vt:lpstr>Change in Aquifer Storage, DS</vt:lpstr>
      <vt:lpstr>Declining groundwater levels can also lead to </vt:lpstr>
      <vt:lpstr>Benefits of Groundwater Level Monitoring</vt:lpstr>
      <vt:lpstr>Sustainable Practices: Before Well Installation</vt:lpstr>
      <vt:lpstr>Sustainable Practices:  After Well Installation</vt:lpstr>
      <vt:lpstr>Sustainable Practices: During Well Operation</vt:lpstr>
      <vt:lpstr> Typical Solar Powered Groundwater Pump System</vt:lpstr>
      <vt:lpstr>PowerPoint Presentation</vt:lpstr>
      <vt:lpstr>Sustainable Practices: During Well Operation</vt:lpstr>
      <vt:lpstr>Groundwater Recharge and Sustainable Management</vt:lpstr>
      <vt:lpstr>Summary  </vt:lpstr>
      <vt:lpstr>Solar Powered Groundwater Pumping Systems and Sustainable Management of Groundwater Resources   Richard W. Healy, U.S. Geological Survey Emeritus (richardhealy1@comcast.net) Bridget A. Scanlon, University of Texas, Bureau of Economic Geology  (bridget.Scanlon@beg.utexas.edu)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Healy, Richard W</dc:creator>
  <cp:lastModifiedBy>Healy, Richard W</cp:lastModifiedBy>
  <cp:revision>134</cp:revision>
  <dcterms:created xsi:type="dcterms:W3CDTF">2021-01-08T16:41:44Z</dcterms:created>
  <dcterms:modified xsi:type="dcterms:W3CDTF">2021-01-27T00:16:18Z</dcterms:modified>
</cp:coreProperties>
</file>